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60" r:id="rId5"/>
    <p:sldId id="264" r:id="rId6"/>
    <p:sldId id="259" r:id="rId7"/>
    <p:sldId id="261" r:id="rId8"/>
    <p:sldId id="262" r:id="rId9"/>
    <p:sldId id="263" r:id="rId10"/>
    <p:sldId id="265" r:id="rId11"/>
    <p:sldId id="269" r:id="rId12"/>
    <p:sldId id="266" r:id="rId13"/>
    <p:sldId id="267" r:id="rId14"/>
    <p:sldId id="268"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90" r:id="rId35"/>
    <p:sldId id="289" r:id="rId36"/>
    <p:sldId id="291" r:id="rId37"/>
    <p:sldId id="292" r:id="rId38"/>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583" autoAdjust="0"/>
    <p:restoredTop sz="94660"/>
  </p:normalViewPr>
  <p:slideViewPr>
    <p:cSldViewPr>
      <p:cViewPr>
        <p:scale>
          <a:sx n="42" d="100"/>
          <a:sy n="42" d="100"/>
        </p:scale>
        <p:origin x="-1260" y="-17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E5032F20-C64F-4CAD-832B-CD9ABB6DC428}" type="datetimeFigureOut">
              <a:rPr lang="pt-BR" smtClean="0"/>
              <a:t>05/06/2012</a:t>
            </a:fld>
            <a:endParaRPr lang="pt-BR" dirty="0"/>
          </a:p>
        </p:txBody>
      </p:sp>
      <p:sp>
        <p:nvSpPr>
          <p:cNvPr id="5" name="Footer Placeholder 4"/>
          <p:cNvSpPr>
            <a:spLocks noGrp="1"/>
          </p:cNvSpPr>
          <p:nvPr>
            <p:ph type="ftr" sz="quarter" idx="11"/>
          </p:nvPr>
        </p:nvSpPr>
        <p:spPr/>
        <p:txBody>
          <a:bodyPr/>
          <a:lstStyle/>
          <a:p>
            <a:endParaRPr lang="pt-BR" dirty="0"/>
          </a:p>
        </p:txBody>
      </p:sp>
      <p:sp>
        <p:nvSpPr>
          <p:cNvPr id="6" name="Slide Number Placeholder 5"/>
          <p:cNvSpPr>
            <a:spLocks noGrp="1"/>
          </p:cNvSpPr>
          <p:nvPr>
            <p:ph type="sldNum" sz="quarter" idx="12"/>
          </p:nvPr>
        </p:nvSpPr>
        <p:spPr/>
        <p:txBody>
          <a:bodyPr/>
          <a:lstStyle/>
          <a:p>
            <a:fld id="{816744BD-531A-4F38-B1A9-0572746B8B47}" type="slidenum">
              <a:rPr lang="pt-BR" smtClean="0"/>
              <a:t>‹nº›</a:t>
            </a:fld>
            <a:endParaRPr lang="pt-BR" dirty="0"/>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pt-BR" smtClean="0"/>
              <a:t>Clique para editar o título mestre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Date Placeholder 3"/>
          <p:cNvSpPr>
            <a:spLocks noGrp="1"/>
          </p:cNvSpPr>
          <p:nvPr>
            <p:ph type="dt" sz="half" idx="10"/>
          </p:nvPr>
        </p:nvSpPr>
        <p:spPr/>
        <p:txBody>
          <a:bodyPr/>
          <a:lstStyle/>
          <a:p>
            <a:fld id="{E5032F20-C64F-4CAD-832B-CD9ABB6DC428}" type="datetimeFigureOut">
              <a:rPr lang="pt-BR" smtClean="0"/>
              <a:t>05/06/2012</a:t>
            </a:fld>
            <a:endParaRPr lang="pt-BR" dirty="0"/>
          </a:p>
        </p:txBody>
      </p:sp>
      <p:sp>
        <p:nvSpPr>
          <p:cNvPr id="5" name="Footer Placeholder 4"/>
          <p:cNvSpPr>
            <a:spLocks noGrp="1"/>
          </p:cNvSpPr>
          <p:nvPr>
            <p:ph type="ftr" sz="quarter" idx="11"/>
          </p:nvPr>
        </p:nvSpPr>
        <p:spPr/>
        <p:txBody>
          <a:bodyPr/>
          <a:lstStyle/>
          <a:p>
            <a:endParaRPr lang="pt-BR" dirty="0"/>
          </a:p>
        </p:txBody>
      </p:sp>
      <p:sp>
        <p:nvSpPr>
          <p:cNvPr id="6" name="Slide Number Placeholder 5"/>
          <p:cNvSpPr>
            <a:spLocks noGrp="1"/>
          </p:cNvSpPr>
          <p:nvPr>
            <p:ph type="sldNum" sz="quarter" idx="12"/>
          </p:nvPr>
        </p:nvSpPr>
        <p:spPr/>
        <p:txBody>
          <a:bodyPr/>
          <a:lstStyle/>
          <a:p>
            <a:fld id="{816744BD-531A-4F38-B1A9-0572746B8B47}" type="slidenum">
              <a:rPr lang="pt-BR" smtClean="0"/>
              <a:t>‹nº›</a:t>
            </a:fld>
            <a:endParaRPr lang="pt-B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pt-BR" smtClean="0"/>
              <a:t>Clique para editar o título mestre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Date Placeholder 3"/>
          <p:cNvSpPr>
            <a:spLocks noGrp="1"/>
          </p:cNvSpPr>
          <p:nvPr>
            <p:ph type="dt" sz="half" idx="10"/>
          </p:nvPr>
        </p:nvSpPr>
        <p:spPr/>
        <p:txBody>
          <a:bodyPr/>
          <a:lstStyle/>
          <a:p>
            <a:fld id="{E5032F20-C64F-4CAD-832B-CD9ABB6DC428}" type="datetimeFigureOut">
              <a:rPr lang="pt-BR" smtClean="0"/>
              <a:t>05/06/2012</a:t>
            </a:fld>
            <a:endParaRPr lang="pt-BR" dirty="0"/>
          </a:p>
        </p:txBody>
      </p:sp>
      <p:sp>
        <p:nvSpPr>
          <p:cNvPr id="5" name="Footer Placeholder 4"/>
          <p:cNvSpPr>
            <a:spLocks noGrp="1"/>
          </p:cNvSpPr>
          <p:nvPr>
            <p:ph type="ftr" sz="quarter" idx="11"/>
          </p:nvPr>
        </p:nvSpPr>
        <p:spPr/>
        <p:txBody>
          <a:bodyPr/>
          <a:lstStyle/>
          <a:p>
            <a:endParaRPr lang="pt-BR" dirty="0"/>
          </a:p>
        </p:txBody>
      </p:sp>
      <p:sp>
        <p:nvSpPr>
          <p:cNvPr id="6" name="Slide Number Placeholder 5"/>
          <p:cNvSpPr>
            <a:spLocks noGrp="1"/>
          </p:cNvSpPr>
          <p:nvPr>
            <p:ph type="sldNum" sz="quarter" idx="12"/>
          </p:nvPr>
        </p:nvSpPr>
        <p:spPr/>
        <p:txBody>
          <a:bodyPr/>
          <a:lstStyle/>
          <a:p>
            <a:fld id="{816744BD-531A-4F38-B1A9-0572746B8B47}" type="slidenum">
              <a:rPr lang="pt-BR" smtClean="0"/>
              <a:t>‹nº›</a:t>
            </a:fld>
            <a:endParaRPr lang="pt-B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pt-BR" smtClean="0"/>
              <a:t>Clique para editar o título mestre</a:t>
            </a:r>
            <a:endParaRPr lang="en-US" dirty="0"/>
          </a:p>
        </p:txBody>
      </p:sp>
      <p:sp>
        <p:nvSpPr>
          <p:cNvPr id="4" name="Date Placeholder 3"/>
          <p:cNvSpPr>
            <a:spLocks noGrp="1"/>
          </p:cNvSpPr>
          <p:nvPr>
            <p:ph type="dt" sz="half" idx="10"/>
          </p:nvPr>
        </p:nvSpPr>
        <p:spPr/>
        <p:txBody>
          <a:bodyPr/>
          <a:lstStyle/>
          <a:p>
            <a:fld id="{E5032F20-C64F-4CAD-832B-CD9ABB6DC428}" type="datetimeFigureOut">
              <a:rPr lang="pt-BR" smtClean="0"/>
              <a:t>05/06/2012</a:t>
            </a:fld>
            <a:endParaRPr lang="pt-BR" dirty="0"/>
          </a:p>
        </p:txBody>
      </p:sp>
      <p:sp>
        <p:nvSpPr>
          <p:cNvPr id="5" name="Footer Placeholder 4"/>
          <p:cNvSpPr>
            <a:spLocks noGrp="1"/>
          </p:cNvSpPr>
          <p:nvPr>
            <p:ph type="ftr" sz="quarter" idx="11"/>
          </p:nvPr>
        </p:nvSpPr>
        <p:spPr/>
        <p:txBody>
          <a:bodyPr/>
          <a:lstStyle/>
          <a:p>
            <a:endParaRPr lang="pt-BR" dirty="0"/>
          </a:p>
        </p:txBody>
      </p:sp>
      <p:sp>
        <p:nvSpPr>
          <p:cNvPr id="6" name="Slide Number Placeholder 5"/>
          <p:cNvSpPr>
            <a:spLocks noGrp="1"/>
          </p:cNvSpPr>
          <p:nvPr>
            <p:ph type="sldNum" sz="quarter" idx="12"/>
          </p:nvPr>
        </p:nvSpPr>
        <p:spPr/>
        <p:txBody>
          <a:bodyPr/>
          <a:lstStyle/>
          <a:p>
            <a:fld id="{816744BD-531A-4F38-B1A9-0572746B8B47}" type="slidenum">
              <a:rPr lang="pt-BR" smtClean="0"/>
              <a:t>‹nº›</a:t>
            </a:fld>
            <a:endParaRPr lang="pt-BR" dirty="0"/>
          </a:p>
        </p:txBody>
      </p:sp>
      <p:sp>
        <p:nvSpPr>
          <p:cNvPr id="8" name="Content Placeholder 7"/>
          <p:cNvSpPr>
            <a:spLocks noGrp="1"/>
          </p:cNvSpPr>
          <p:nvPr>
            <p:ph sz="quarter" idx="13"/>
          </p:nvPr>
        </p:nvSpPr>
        <p:spPr>
          <a:xfrm>
            <a:off x="609600" y="1600200"/>
            <a:ext cx="7924800" cy="4114800"/>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pt-BR" smtClean="0"/>
              <a:t>Clique para editar o título mestre</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E5032F20-C64F-4CAD-832B-CD9ABB6DC428}" type="datetimeFigureOut">
              <a:rPr lang="pt-BR" smtClean="0"/>
              <a:t>05/06/2012</a:t>
            </a:fld>
            <a:endParaRPr lang="pt-BR" dirty="0"/>
          </a:p>
        </p:txBody>
      </p:sp>
      <p:sp>
        <p:nvSpPr>
          <p:cNvPr id="5" name="Footer Placeholder 4"/>
          <p:cNvSpPr>
            <a:spLocks noGrp="1"/>
          </p:cNvSpPr>
          <p:nvPr>
            <p:ph type="ftr" sz="quarter" idx="11"/>
          </p:nvPr>
        </p:nvSpPr>
        <p:spPr/>
        <p:txBody>
          <a:bodyPr/>
          <a:lstStyle/>
          <a:p>
            <a:endParaRPr lang="pt-BR" dirty="0"/>
          </a:p>
        </p:txBody>
      </p:sp>
      <p:sp>
        <p:nvSpPr>
          <p:cNvPr id="6" name="Slide Number Placeholder 5"/>
          <p:cNvSpPr>
            <a:spLocks noGrp="1"/>
          </p:cNvSpPr>
          <p:nvPr>
            <p:ph type="sldNum" sz="quarter" idx="12"/>
          </p:nvPr>
        </p:nvSpPr>
        <p:spPr/>
        <p:txBody>
          <a:bodyPr/>
          <a:lstStyle/>
          <a:p>
            <a:fld id="{816744BD-531A-4F38-B1A9-0572746B8B47}" type="slidenum">
              <a:rPr lang="pt-BR" smtClean="0"/>
              <a:t>‹nº›</a:t>
            </a:fld>
            <a:endParaRPr lang="pt-B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smtClean="0"/>
          </a:p>
        </p:txBody>
      </p:sp>
      <p:sp>
        <p:nvSpPr>
          <p:cNvPr id="2" name="Title 1"/>
          <p:cNvSpPr>
            <a:spLocks noGrp="1"/>
          </p:cNvSpPr>
          <p:nvPr>
            <p:ph type="title"/>
          </p:nvPr>
        </p:nvSpPr>
        <p:spPr>
          <a:xfrm>
            <a:off x="609600" y="274638"/>
            <a:ext cx="7924800" cy="1143000"/>
          </a:xfrm>
        </p:spPr>
        <p:txBody>
          <a:bodyPr/>
          <a:lstStyle/>
          <a:p>
            <a:r>
              <a:rPr lang="pt-BR" smtClean="0"/>
              <a:t>Clique para editar o título mestre</a:t>
            </a:r>
            <a:endParaRPr lang="en-US" dirty="0"/>
          </a:p>
        </p:txBody>
      </p:sp>
      <p:sp>
        <p:nvSpPr>
          <p:cNvPr id="5" name="Date Placeholder 4"/>
          <p:cNvSpPr>
            <a:spLocks noGrp="1"/>
          </p:cNvSpPr>
          <p:nvPr>
            <p:ph type="dt" sz="half" idx="10"/>
          </p:nvPr>
        </p:nvSpPr>
        <p:spPr/>
        <p:txBody>
          <a:bodyPr/>
          <a:lstStyle/>
          <a:p>
            <a:fld id="{E5032F20-C64F-4CAD-832B-CD9ABB6DC428}" type="datetimeFigureOut">
              <a:rPr lang="pt-BR" smtClean="0"/>
              <a:t>05/06/2012</a:t>
            </a:fld>
            <a:endParaRPr lang="pt-BR" dirty="0"/>
          </a:p>
        </p:txBody>
      </p:sp>
      <p:sp>
        <p:nvSpPr>
          <p:cNvPr id="6" name="Footer Placeholder 5"/>
          <p:cNvSpPr>
            <a:spLocks noGrp="1"/>
          </p:cNvSpPr>
          <p:nvPr>
            <p:ph type="ftr" sz="quarter" idx="11"/>
          </p:nvPr>
        </p:nvSpPr>
        <p:spPr/>
        <p:txBody>
          <a:bodyPr/>
          <a:lstStyle/>
          <a:p>
            <a:endParaRPr lang="pt-BR" dirty="0"/>
          </a:p>
        </p:txBody>
      </p:sp>
      <p:sp>
        <p:nvSpPr>
          <p:cNvPr id="7" name="Slide Number Placeholder 6"/>
          <p:cNvSpPr>
            <a:spLocks noGrp="1"/>
          </p:cNvSpPr>
          <p:nvPr>
            <p:ph type="sldNum" sz="quarter" idx="12"/>
          </p:nvPr>
        </p:nvSpPr>
        <p:spPr/>
        <p:txBody>
          <a:bodyPr/>
          <a:lstStyle/>
          <a:p>
            <a:fld id="{816744BD-531A-4F38-B1A9-0572746B8B47}" type="slidenum">
              <a:rPr lang="pt-BR" smtClean="0"/>
              <a:t>‹nº›</a:t>
            </a:fld>
            <a:endParaRPr lang="pt-B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pt-BR" smtClean="0"/>
              <a:t>Clique para editar o título mestre</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7" name="Date Placeholder 6"/>
          <p:cNvSpPr>
            <a:spLocks noGrp="1"/>
          </p:cNvSpPr>
          <p:nvPr>
            <p:ph type="dt" sz="half" idx="10"/>
          </p:nvPr>
        </p:nvSpPr>
        <p:spPr/>
        <p:txBody>
          <a:bodyPr/>
          <a:lstStyle/>
          <a:p>
            <a:fld id="{E5032F20-C64F-4CAD-832B-CD9ABB6DC428}" type="datetimeFigureOut">
              <a:rPr lang="pt-BR" smtClean="0"/>
              <a:t>05/06/2012</a:t>
            </a:fld>
            <a:endParaRPr lang="pt-BR" dirty="0"/>
          </a:p>
        </p:txBody>
      </p:sp>
      <p:sp>
        <p:nvSpPr>
          <p:cNvPr id="8" name="Footer Placeholder 7"/>
          <p:cNvSpPr>
            <a:spLocks noGrp="1"/>
          </p:cNvSpPr>
          <p:nvPr>
            <p:ph type="ftr" sz="quarter" idx="11"/>
          </p:nvPr>
        </p:nvSpPr>
        <p:spPr/>
        <p:txBody>
          <a:bodyPr/>
          <a:lstStyle/>
          <a:p>
            <a:endParaRPr lang="pt-BR" dirty="0"/>
          </a:p>
        </p:txBody>
      </p:sp>
      <p:sp>
        <p:nvSpPr>
          <p:cNvPr id="9" name="Slide Number Placeholder 8"/>
          <p:cNvSpPr>
            <a:spLocks noGrp="1"/>
          </p:cNvSpPr>
          <p:nvPr>
            <p:ph type="sldNum" sz="quarter" idx="12"/>
          </p:nvPr>
        </p:nvSpPr>
        <p:spPr/>
        <p:txBody>
          <a:bodyPr/>
          <a:lstStyle/>
          <a:p>
            <a:fld id="{816744BD-531A-4F38-B1A9-0572746B8B47}" type="slidenum">
              <a:rPr lang="pt-BR" smtClean="0"/>
              <a:t>‹nº›</a:t>
            </a:fld>
            <a:endParaRPr lang="pt-B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pt-BR" smtClean="0"/>
              <a:t>Clique para editar o título mestre</a:t>
            </a:r>
            <a:endParaRPr lang="en-US" dirty="0"/>
          </a:p>
        </p:txBody>
      </p:sp>
      <p:sp>
        <p:nvSpPr>
          <p:cNvPr id="3" name="Date Placeholder 2"/>
          <p:cNvSpPr>
            <a:spLocks noGrp="1"/>
          </p:cNvSpPr>
          <p:nvPr>
            <p:ph type="dt" sz="half" idx="10"/>
          </p:nvPr>
        </p:nvSpPr>
        <p:spPr/>
        <p:txBody>
          <a:bodyPr/>
          <a:lstStyle/>
          <a:p>
            <a:fld id="{E5032F20-C64F-4CAD-832B-CD9ABB6DC428}" type="datetimeFigureOut">
              <a:rPr lang="pt-BR" smtClean="0"/>
              <a:t>05/06/2012</a:t>
            </a:fld>
            <a:endParaRPr lang="pt-BR" dirty="0"/>
          </a:p>
        </p:txBody>
      </p:sp>
      <p:sp>
        <p:nvSpPr>
          <p:cNvPr id="4" name="Footer Placeholder 3"/>
          <p:cNvSpPr>
            <a:spLocks noGrp="1"/>
          </p:cNvSpPr>
          <p:nvPr>
            <p:ph type="ftr" sz="quarter" idx="11"/>
          </p:nvPr>
        </p:nvSpPr>
        <p:spPr/>
        <p:txBody>
          <a:bodyPr/>
          <a:lstStyle/>
          <a:p>
            <a:endParaRPr lang="pt-BR" dirty="0"/>
          </a:p>
        </p:txBody>
      </p:sp>
      <p:sp>
        <p:nvSpPr>
          <p:cNvPr id="5" name="Slide Number Placeholder 4"/>
          <p:cNvSpPr>
            <a:spLocks noGrp="1"/>
          </p:cNvSpPr>
          <p:nvPr>
            <p:ph type="sldNum" sz="quarter" idx="12"/>
          </p:nvPr>
        </p:nvSpPr>
        <p:spPr/>
        <p:txBody>
          <a:bodyPr/>
          <a:lstStyle/>
          <a:p>
            <a:fld id="{816744BD-531A-4F38-B1A9-0572746B8B47}" type="slidenum">
              <a:rPr lang="pt-BR" smtClean="0"/>
              <a:t>‹nº›</a:t>
            </a:fld>
            <a:endParaRPr lang="pt-B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032F20-C64F-4CAD-832B-CD9ABB6DC428}" type="datetimeFigureOut">
              <a:rPr lang="pt-BR" smtClean="0"/>
              <a:t>05/06/2012</a:t>
            </a:fld>
            <a:endParaRPr lang="pt-BR" dirty="0"/>
          </a:p>
        </p:txBody>
      </p:sp>
      <p:sp>
        <p:nvSpPr>
          <p:cNvPr id="3" name="Footer Placeholder 2"/>
          <p:cNvSpPr>
            <a:spLocks noGrp="1"/>
          </p:cNvSpPr>
          <p:nvPr>
            <p:ph type="ftr" sz="quarter" idx="11"/>
          </p:nvPr>
        </p:nvSpPr>
        <p:spPr/>
        <p:txBody>
          <a:bodyPr/>
          <a:lstStyle/>
          <a:p>
            <a:endParaRPr lang="pt-BR" dirty="0"/>
          </a:p>
        </p:txBody>
      </p:sp>
      <p:sp>
        <p:nvSpPr>
          <p:cNvPr id="4" name="Slide Number Placeholder 3"/>
          <p:cNvSpPr>
            <a:spLocks noGrp="1"/>
          </p:cNvSpPr>
          <p:nvPr>
            <p:ph type="sldNum" sz="quarter" idx="12"/>
          </p:nvPr>
        </p:nvSpPr>
        <p:spPr/>
        <p:txBody>
          <a:bodyPr/>
          <a:lstStyle/>
          <a:p>
            <a:fld id="{816744BD-531A-4F38-B1A9-0572746B8B47}" type="slidenum">
              <a:rPr lang="pt-BR" smtClean="0"/>
              <a:t>‹nº›</a:t>
            </a:fld>
            <a:endParaRPr lang="pt-B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pt-BR" smtClean="0"/>
              <a:t>Clique para editar o título mestre</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E5032F20-C64F-4CAD-832B-CD9ABB6DC428}" type="datetimeFigureOut">
              <a:rPr lang="pt-BR" smtClean="0"/>
              <a:t>05/06/2012</a:t>
            </a:fld>
            <a:endParaRPr lang="pt-BR" dirty="0"/>
          </a:p>
        </p:txBody>
      </p:sp>
      <p:sp>
        <p:nvSpPr>
          <p:cNvPr id="6" name="Footer Placeholder 5"/>
          <p:cNvSpPr>
            <a:spLocks noGrp="1"/>
          </p:cNvSpPr>
          <p:nvPr>
            <p:ph type="ftr" sz="quarter" idx="11"/>
          </p:nvPr>
        </p:nvSpPr>
        <p:spPr/>
        <p:txBody>
          <a:bodyPr/>
          <a:lstStyle/>
          <a:p>
            <a:endParaRPr lang="pt-BR" dirty="0"/>
          </a:p>
        </p:txBody>
      </p:sp>
      <p:sp>
        <p:nvSpPr>
          <p:cNvPr id="7" name="Slide Number Placeholder 6"/>
          <p:cNvSpPr>
            <a:spLocks noGrp="1"/>
          </p:cNvSpPr>
          <p:nvPr>
            <p:ph type="sldNum" sz="quarter" idx="12"/>
          </p:nvPr>
        </p:nvSpPr>
        <p:spPr/>
        <p:txBody>
          <a:bodyPr/>
          <a:lstStyle/>
          <a:p>
            <a:fld id="{816744BD-531A-4F38-B1A9-0572746B8B47}" type="slidenum">
              <a:rPr lang="pt-BR" smtClean="0"/>
              <a:t>‹nº›</a:t>
            </a:fld>
            <a:endParaRPr lang="pt-B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pt-BR" smtClean="0"/>
              <a:t>Clique para editar o título mestre</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dirty="0" smtClean="0"/>
              <a:t>Clique no ícone para adicionar uma imagem</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E5032F20-C64F-4CAD-832B-CD9ABB6DC428}" type="datetimeFigureOut">
              <a:rPr lang="pt-BR" smtClean="0"/>
              <a:t>05/06/2012</a:t>
            </a:fld>
            <a:endParaRPr lang="pt-BR" dirty="0"/>
          </a:p>
        </p:txBody>
      </p:sp>
      <p:sp>
        <p:nvSpPr>
          <p:cNvPr id="6" name="Footer Placeholder 5"/>
          <p:cNvSpPr>
            <a:spLocks noGrp="1"/>
          </p:cNvSpPr>
          <p:nvPr>
            <p:ph type="ftr" sz="quarter" idx="11"/>
          </p:nvPr>
        </p:nvSpPr>
        <p:spPr/>
        <p:txBody>
          <a:bodyPr/>
          <a:lstStyle/>
          <a:p>
            <a:endParaRPr lang="pt-BR" dirty="0"/>
          </a:p>
        </p:txBody>
      </p:sp>
      <p:sp>
        <p:nvSpPr>
          <p:cNvPr id="7" name="Slide Number Placeholder 6"/>
          <p:cNvSpPr>
            <a:spLocks noGrp="1"/>
          </p:cNvSpPr>
          <p:nvPr>
            <p:ph type="sldNum" sz="quarter" idx="12"/>
          </p:nvPr>
        </p:nvSpPr>
        <p:spPr/>
        <p:txBody>
          <a:bodyPr/>
          <a:lstStyle/>
          <a:p>
            <a:fld id="{816744BD-531A-4F38-B1A9-0572746B8B47}" type="slidenum">
              <a:rPr lang="pt-BR" smtClean="0"/>
              <a:t>‹nº›</a:t>
            </a:fld>
            <a:endParaRPr lang="pt-B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pt-BR" smtClean="0"/>
              <a:t>Clique para editar o título mestre</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E5032F20-C64F-4CAD-832B-CD9ABB6DC428}" type="datetimeFigureOut">
              <a:rPr lang="pt-BR" smtClean="0"/>
              <a:t>05/06/2012</a:t>
            </a:fld>
            <a:endParaRPr lang="pt-BR" dirty="0"/>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pt-BR" dirty="0"/>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816744BD-531A-4F38-B1A9-0572746B8B47}" type="slidenum">
              <a:rPr lang="pt-BR" smtClean="0"/>
              <a:t>‹nº›</a:t>
            </a:fld>
            <a:endParaRPr lang="pt-BR" dirty="0"/>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mailto:manoelmarquescardoso@hotmail.com"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403648" y="5373216"/>
            <a:ext cx="6400800" cy="1296144"/>
          </a:xfrm>
        </p:spPr>
        <p:txBody>
          <a:bodyPr>
            <a:normAutofit/>
          </a:bodyPr>
          <a:lstStyle/>
          <a:p>
            <a:r>
              <a:rPr lang="pt-BR" sz="4800" dirty="0" smtClean="0">
                <a:solidFill>
                  <a:schemeClr val="tx1"/>
                </a:solidFill>
                <a:effectLst>
                  <a:outerShdw blurRad="38100" dist="38100" dir="2700000" algn="tl">
                    <a:srgbClr val="000000">
                      <a:alpha val="43137"/>
                    </a:srgbClr>
                  </a:outerShdw>
                </a:effectLst>
              </a:rPr>
              <a:t>IVA CARLA e ROSA</a:t>
            </a:r>
            <a:endParaRPr lang="pt-BR" sz="4800" dirty="0">
              <a:solidFill>
                <a:schemeClr val="tx1"/>
              </a:solidFill>
              <a:effectLst>
                <a:outerShdw blurRad="38100" dist="38100" dir="2700000" algn="tl">
                  <a:srgbClr val="000000">
                    <a:alpha val="43137"/>
                  </a:srgbClr>
                </a:outerShdw>
              </a:effectLst>
            </a:endParaRPr>
          </a:p>
        </p:txBody>
      </p:sp>
      <p:sp>
        <p:nvSpPr>
          <p:cNvPr id="2" name="Título 1"/>
          <p:cNvSpPr>
            <a:spLocks noGrp="1"/>
          </p:cNvSpPr>
          <p:nvPr>
            <p:ph type="ctrTitle"/>
          </p:nvPr>
        </p:nvSpPr>
        <p:spPr>
          <a:xfrm>
            <a:off x="685800" y="764704"/>
            <a:ext cx="7772400" cy="3960440"/>
          </a:xfrm>
        </p:spPr>
        <p:txBody>
          <a:bodyPr>
            <a:normAutofit/>
          </a:bodyPr>
          <a:lstStyle/>
          <a:p>
            <a:r>
              <a:rPr lang="pt-BR" sz="5300" dirty="0" smtClean="0">
                <a:solidFill>
                  <a:srgbClr val="00B050"/>
                </a:solidFill>
                <a:effectLst>
                  <a:outerShdw blurRad="38100" dist="38100" dir="2700000" algn="tl">
                    <a:srgbClr val="000000">
                      <a:alpha val="43137"/>
                    </a:srgbClr>
                  </a:outerShdw>
                </a:effectLst>
              </a:rPr>
              <a:t>UFG</a:t>
            </a:r>
            <a:r>
              <a:rPr lang="pt-BR" sz="5300" dirty="0" smtClean="0">
                <a:solidFill>
                  <a:srgbClr val="FFFF00"/>
                </a:solidFill>
                <a:effectLst>
                  <a:outerShdw blurRad="38100" dist="38100" dir="2700000" algn="tl">
                    <a:srgbClr val="000000">
                      <a:alpha val="43137"/>
                    </a:srgbClr>
                  </a:outerShdw>
                </a:effectLst>
              </a:rPr>
              <a:t>D</a:t>
            </a:r>
            <a:r>
              <a:rPr lang="pt-BR" dirty="0" smtClean="0">
                <a:effectLst>
                  <a:outerShdw blurRad="38100" dist="38100" dir="2700000" algn="tl">
                    <a:srgbClr val="000000">
                      <a:alpha val="43137"/>
                    </a:srgbClr>
                  </a:outerShdw>
                </a:effectLst>
              </a:rPr>
              <a:t> </a:t>
            </a:r>
            <a:br>
              <a:rPr lang="pt-BR" dirty="0" smtClean="0">
                <a:effectLst>
                  <a:outerShdw blurRad="38100" dist="38100" dir="2700000" algn="tl">
                    <a:srgbClr val="000000">
                      <a:alpha val="43137"/>
                    </a:srgbClr>
                  </a:outerShdw>
                </a:effectLst>
              </a:rPr>
            </a:br>
            <a:r>
              <a:rPr lang="pt-BR" dirty="0" smtClean="0"/>
              <a:t>(Universidade Federal Da Grande Dourados)</a:t>
            </a:r>
            <a:br>
              <a:rPr lang="pt-BR" dirty="0" smtClean="0"/>
            </a:br>
            <a:r>
              <a:rPr lang="pt-BR" sz="5300" dirty="0" smtClean="0">
                <a:effectLst>
                  <a:outerShdw blurRad="38100" dist="38100" dir="2700000" algn="tl">
                    <a:srgbClr val="000000">
                      <a:alpha val="43137"/>
                    </a:srgbClr>
                  </a:outerShdw>
                </a:effectLst>
              </a:rPr>
              <a:t>PIBID</a:t>
            </a:r>
            <a:r>
              <a:rPr lang="pt-BR" dirty="0" smtClean="0"/>
              <a:t/>
            </a:r>
            <a:br>
              <a:rPr lang="pt-BR" dirty="0" smtClean="0"/>
            </a:br>
            <a:r>
              <a:rPr lang="pt-BR" dirty="0" smtClean="0"/>
              <a:t>(Programa Institucional de Iniciação a docência)</a:t>
            </a:r>
            <a:endParaRPr lang="pt-BR" dirty="0"/>
          </a:p>
        </p:txBody>
      </p:sp>
    </p:spTree>
    <p:extLst>
      <p:ext uri="{BB962C8B-B14F-4D97-AF65-F5344CB8AC3E}">
        <p14:creationId xmlns:p14="http://schemas.microsoft.com/office/powerpoint/2010/main" val="23405181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09600" y="274638"/>
            <a:ext cx="7924800" cy="346050"/>
          </a:xfrm>
        </p:spPr>
        <p:txBody>
          <a:bodyPr/>
          <a:lstStyle/>
          <a:p>
            <a:endParaRPr lang="pt-BR" dirty="0"/>
          </a:p>
        </p:txBody>
      </p:sp>
      <p:sp>
        <p:nvSpPr>
          <p:cNvPr id="3" name="Espaço Reservado para Conteúdo 2"/>
          <p:cNvSpPr>
            <a:spLocks noGrp="1"/>
          </p:cNvSpPr>
          <p:nvPr>
            <p:ph sz="quarter" idx="13"/>
          </p:nvPr>
        </p:nvSpPr>
        <p:spPr>
          <a:xfrm>
            <a:off x="609600" y="908720"/>
            <a:ext cx="7924800" cy="4806280"/>
          </a:xfrm>
        </p:spPr>
        <p:txBody>
          <a:bodyPr>
            <a:normAutofit/>
          </a:bodyPr>
          <a:lstStyle/>
          <a:p>
            <a:pPr marL="0" lvl="0" indent="0" algn="just">
              <a:buClr>
                <a:srgbClr val="DC9E1F"/>
              </a:buClr>
              <a:buNone/>
            </a:pPr>
            <a:r>
              <a:rPr lang="pt-BR" sz="3200" dirty="0">
                <a:solidFill>
                  <a:srgbClr val="FFFFFF"/>
                </a:solidFill>
              </a:rPr>
              <a:t>3- Na base desse caso de violência está o preconceito contra o que parece “estranho”, “fora do normal” etc. Que outros casos frequentes de intolerância vocês lembram?</a:t>
            </a:r>
          </a:p>
          <a:p>
            <a:pPr marL="0" indent="0">
              <a:buNone/>
            </a:pPr>
            <a:r>
              <a:rPr lang="pt-BR" sz="3200" dirty="0" smtClean="0"/>
              <a:t>4-O que é preconceito?</a:t>
            </a:r>
          </a:p>
          <a:p>
            <a:pPr marL="0" indent="0">
              <a:buNone/>
            </a:pPr>
            <a:r>
              <a:rPr lang="pt-BR" sz="3200" dirty="0" smtClean="0"/>
              <a:t>5-O que poderia ser feito para evitar esse tipo de violência? Seria possível estabelecer um consenso para todos?</a:t>
            </a:r>
          </a:p>
        </p:txBody>
      </p:sp>
    </p:spTree>
    <p:extLst>
      <p:ext uri="{BB962C8B-B14F-4D97-AF65-F5344CB8AC3E}">
        <p14:creationId xmlns:p14="http://schemas.microsoft.com/office/powerpoint/2010/main" val="180776238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09600" y="274638"/>
            <a:ext cx="7924800" cy="490066"/>
          </a:xfrm>
        </p:spPr>
        <p:txBody>
          <a:bodyPr/>
          <a:lstStyle/>
          <a:p>
            <a:endParaRPr lang="pt-BR" dirty="0"/>
          </a:p>
        </p:txBody>
      </p:sp>
      <p:sp>
        <p:nvSpPr>
          <p:cNvPr id="3" name="Espaço Reservado para Conteúdo 2"/>
          <p:cNvSpPr>
            <a:spLocks noGrp="1"/>
          </p:cNvSpPr>
          <p:nvPr>
            <p:ph sz="quarter" idx="13"/>
          </p:nvPr>
        </p:nvSpPr>
        <p:spPr>
          <a:xfrm>
            <a:off x="609600" y="1124744"/>
            <a:ext cx="7924800" cy="4590256"/>
          </a:xfrm>
        </p:spPr>
        <p:txBody>
          <a:bodyPr>
            <a:normAutofit fontScale="92500" lnSpcReduction="20000"/>
          </a:bodyPr>
          <a:lstStyle/>
          <a:p>
            <a:pPr marL="0" lvl="0" indent="0">
              <a:buClr>
                <a:srgbClr val="DC9E1F"/>
              </a:buClr>
              <a:buNone/>
            </a:pPr>
            <a:r>
              <a:rPr lang="pt-BR" sz="3200" dirty="0">
                <a:solidFill>
                  <a:srgbClr val="FFFFFF"/>
                </a:solidFill>
              </a:rPr>
              <a:t>6- Como vocês reagiriam diante de uma situação difícil? </a:t>
            </a:r>
            <a:endParaRPr lang="pt-BR" sz="3200" dirty="0" smtClean="0">
              <a:solidFill>
                <a:srgbClr val="FFFFFF"/>
              </a:solidFill>
            </a:endParaRPr>
          </a:p>
          <a:p>
            <a:pPr marL="0" lvl="0" indent="0">
              <a:buClr>
                <a:srgbClr val="DC9E1F"/>
              </a:buClr>
              <a:buNone/>
            </a:pPr>
            <a:r>
              <a:rPr lang="pt-BR" sz="3200" dirty="0" smtClean="0">
                <a:solidFill>
                  <a:srgbClr val="FFFFFF"/>
                </a:solidFill>
              </a:rPr>
              <a:t>(    ) Recorreriam à violência</a:t>
            </a:r>
          </a:p>
          <a:p>
            <a:pPr marL="0" lvl="0" indent="0">
              <a:buClr>
                <a:srgbClr val="DC9E1F"/>
              </a:buClr>
              <a:buNone/>
            </a:pPr>
            <a:endParaRPr lang="pt-BR" sz="3200" dirty="0">
              <a:solidFill>
                <a:srgbClr val="FFFFFF"/>
              </a:solidFill>
            </a:endParaRPr>
          </a:p>
          <a:p>
            <a:pPr marL="0" lvl="0" indent="0">
              <a:buClr>
                <a:srgbClr val="DC9E1F"/>
              </a:buClr>
              <a:buNone/>
            </a:pPr>
            <a:r>
              <a:rPr lang="pt-BR" sz="3200" dirty="0" smtClean="0">
                <a:solidFill>
                  <a:srgbClr val="FFFFFF"/>
                </a:solidFill>
              </a:rPr>
              <a:t>(    ) Fugiriam</a:t>
            </a:r>
          </a:p>
          <a:p>
            <a:pPr marL="0" lvl="0" indent="0">
              <a:buClr>
                <a:srgbClr val="DC9E1F"/>
              </a:buClr>
              <a:buNone/>
            </a:pPr>
            <a:endParaRPr lang="pt-BR" sz="3200" dirty="0">
              <a:solidFill>
                <a:srgbClr val="FFFFFF"/>
              </a:solidFill>
            </a:endParaRPr>
          </a:p>
          <a:p>
            <a:pPr marL="0" lvl="0" indent="0">
              <a:buClr>
                <a:srgbClr val="DC9E1F"/>
              </a:buClr>
              <a:buNone/>
            </a:pPr>
            <a:r>
              <a:rPr lang="pt-BR" sz="3200" dirty="0" smtClean="0">
                <a:solidFill>
                  <a:srgbClr val="FFFFFF"/>
                </a:solidFill>
              </a:rPr>
              <a:t>(    ) Tomariam a palavra, tentariam argumentar a fim de defender suas posições e , ao mesmo tempo, pacificar a situação.</a:t>
            </a:r>
            <a:endParaRPr lang="pt-BR" sz="3200" dirty="0">
              <a:solidFill>
                <a:srgbClr val="FFFFFF"/>
              </a:solidFill>
            </a:endParaRPr>
          </a:p>
          <a:p>
            <a:endParaRPr lang="pt-BR" dirty="0"/>
          </a:p>
        </p:txBody>
      </p:sp>
    </p:spTree>
    <p:extLst>
      <p:ext uri="{BB962C8B-B14F-4D97-AF65-F5344CB8AC3E}">
        <p14:creationId xmlns:p14="http://schemas.microsoft.com/office/powerpoint/2010/main" val="160178913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sz="7200" dirty="0" smtClean="0">
                <a:solidFill>
                  <a:schemeClr val="tx2"/>
                </a:solidFill>
              </a:rPr>
              <a:t>ATIVIDADE</a:t>
            </a:r>
            <a:endParaRPr lang="pt-BR" sz="7200" dirty="0">
              <a:solidFill>
                <a:schemeClr val="tx2"/>
              </a:solidFill>
            </a:endParaRPr>
          </a:p>
        </p:txBody>
      </p:sp>
      <p:pic>
        <p:nvPicPr>
          <p:cNvPr id="4" name="Espaço Reservado para Conteúdo 3"/>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1115616" y="1689100"/>
            <a:ext cx="6696744" cy="3937000"/>
          </a:xfrm>
        </p:spPr>
      </p:pic>
    </p:spTree>
    <p:extLst>
      <p:ext uri="{BB962C8B-B14F-4D97-AF65-F5344CB8AC3E}">
        <p14:creationId xmlns:p14="http://schemas.microsoft.com/office/powerpoint/2010/main" val="4712377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smtClean="0"/>
              <a:t>Proposta</a:t>
            </a:r>
            <a:endParaRPr lang="pt-BR" b="1" dirty="0"/>
          </a:p>
        </p:txBody>
      </p:sp>
      <p:sp>
        <p:nvSpPr>
          <p:cNvPr id="3" name="Espaço Reservado para Conteúdo 2"/>
          <p:cNvSpPr>
            <a:spLocks noGrp="1"/>
          </p:cNvSpPr>
          <p:nvPr>
            <p:ph sz="quarter" idx="13"/>
          </p:nvPr>
        </p:nvSpPr>
        <p:spPr/>
        <p:txBody>
          <a:bodyPr>
            <a:normAutofit fontScale="92500" lnSpcReduction="10000"/>
          </a:bodyPr>
          <a:lstStyle/>
          <a:p>
            <a:pPr marL="0" indent="0">
              <a:buNone/>
            </a:pPr>
            <a:r>
              <a:rPr lang="pt-BR" sz="3200" dirty="0" smtClean="0">
                <a:solidFill>
                  <a:srgbClr val="FFC000"/>
                </a:solidFill>
              </a:rPr>
              <a:t>Produzir Individualmente uma matéria assinada.</a:t>
            </a:r>
          </a:p>
          <a:p>
            <a:pPr marL="0" indent="0">
              <a:buNone/>
            </a:pPr>
            <a:r>
              <a:rPr lang="pt-BR" sz="3200" dirty="0" smtClean="0">
                <a:sym typeface="Wingdings" pitchFamily="2" charset="2"/>
              </a:rPr>
              <a:t></a:t>
            </a:r>
            <a:r>
              <a:rPr lang="pt-BR" sz="3200" dirty="0" smtClean="0"/>
              <a:t>Referir-se aos fatos relatados na notícia;</a:t>
            </a:r>
          </a:p>
          <a:p>
            <a:pPr marL="0" indent="0">
              <a:buNone/>
            </a:pPr>
            <a:r>
              <a:rPr lang="pt-BR" sz="3200" dirty="0" smtClean="0">
                <a:sym typeface="Wingdings" pitchFamily="2" charset="2"/>
              </a:rPr>
              <a:t>Chamando atenção para a intolerância e o preconceito envolvido nas agressões;</a:t>
            </a:r>
          </a:p>
          <a:p>
            <a:pPr marL="0" indent="0">
              <a:buNone/>
            </a:pPr>
            <a:r>
              <a:rPr lang="pt-BR" sz="3200" dirty="0" smtClean="0">
                <a:sym typeface="Wingdings" pitchFamily="2" charset="2"/>
              </a:rPr>
              <a:t>Fazer questionamentos do ponto de vista ético, por exemplo: “O que justifica uma atitude hostil contra gagos?”; “Podemos/Devemos conviver com esse tipo de comportamento?”, entre outros;</a:t>
            </a:r>
            <a:endParaRPr lang="pt-BR" sz="3200" dirty="0"/>
          </a:p>
        </p:txBody>
      </p:sp>
    </p:spTree>
    <p:extLst>
      <p:ext uri="{BB962C8B-B14F-4D97-AF65-F5344CB8AC3E}">
        <p14:creationId xmlns:p14="http://schemas.microsoft.com/office/powerpoint/2010/main" val="29644407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09600" y="274638"/>
            <a:ext cx="7924800" cy="490066"/>
          </a:xfrm>
        </p:spPr>
        <p:txBody>
          <a:bodyPr/>
          <a:lstStyle/>
          <a:p>
            <a:endParaRPr lang="pt-BR" dirty="0"/>
          </a:p>
        </p:txBody>
      </p:sp>
      <p:sp>
        <p:nvSpPr>
          <p:cNvPr id="3" name="Espaço Reservado para Conteúdo 2"/>
          <p:cNvSpPr>
            <a:spLocks noGrp="1"/>
          </p:cNvSpPr>
          <p:nvPr>
            <p:ph sz="quarter" idx="13"/>
          </p:nvPr>
        </p:nvSpPr>
        <p:spPr>
          <a:xfrm>
            <a:off x="609600" y="908720"/>
            <a:ext cx="7924800" cy="4320480"/>
          </a:xfrm>
        </p:spPr>
        <p:txBody>
          <a:bodyPr>
            <a:normAutofit/>
          </a:bodyPr>
          <a:lstStyle/>
          <a:p>
            <a:pPr marL="0" indent="0">
              <a:buNone/>
            </a:pPr>
            <a:r>
              <a:rPr lang="pt-BR" sz="3600" dirty="0" smtClean="0">
                <a:sym typeface="Wingdings" pitchFamily="2" charset="2"/>
              </a:rPr>
              <a:t> Opinem a respeito da notícia, apontando alguma forma de opor-se ás hostilidades e combatê-las no ambiente escolar, por exemplo: “Identificação de conflitos presentes na escola e promoção de debates a esse respeito”, “Discussões regulares sobre preconceitos mais comuns” etc.</a:t>
            </a:r>
            <a:endParaRPr lang="pt-BR" sz="3600" dirty="0"/>
          </a:p>
        </p:txBody>
      </p:sp>
    </p:spTree>
    <p:extLst>
      <p:ext uri="{BB962C8B-B14F-4D97-AF65-F5344CB8AC3E}">
        <p14:creationId xmlns:p14="http://schemas.microsoft.com/office/powerpoint/2010/main" val="11423567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09600" y="106326"/>
            <a:ext cx="7924800" cy="1810506"/>
          </a:xfrm>
        </p:spPr>
        <p:txBody>
          <a:bodyPr/>
          <a:lstStyle/>
          <a:p>
            <a:pPr algn="ctr"/>
            <a:r>
              <a:rPr lang="pt-BR" sz="7200" dirty="0" smtClean="0"/>
              <a:t>OFICINA 2</a:t>
            </a:r>
            <a:r>
              <a:rPr lang="pt-BR" sz="3200" dirty="0" smtClean="0"/>
              <a:t/>
            </a:r>
            <a:br>
              <a:rPr lang="pt-BR" sz="3200" dirty="0" smtClean="0"/>
            </a:br>
            <a:r>
              <a:rPr lang="pt-BR" sz="3200" dirty="0" smtClean="0"/>
              <a:t>O poder da argumentação</a:t>
            </a:r>
            <a:endParaRPr lang="pt-BR" sz="8000" dirty="0"/>
          </a:p>
        </p:txBody>
      </p:sp>
      <p:pic>
        <p:nvPicPr>
          <p:cNvPr id="4" name="Espaço Reservado para Conteúdo 3"/>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971600" y="2204864"/>
            <a:ext cx="7416824" cy="3600400"/>
          </a:xfrm>
        </p:spPr>
      </p:pic>
    </p:spTree>
    <p:extLst>
      <p:ext uri="{BB962C8B-B14F-4D97-AF65-F5344CB8AC3E}">
        <p14:creationId xmlns:p14="http://schemas.microsoft.com/office/powerpoint/2010/main" val="244180697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sz="6000" dirty="0" smtClean="0">
                <a:solidFill>
                  <a:srgbClr val="FFC000"/>
                </a:solidFill>
              </a:rPr>
              <a:t>Atividade</a:t>
            </a:r>
            <a:endParaRPr lang="pt-BR" sz="6000" dirty="0">
              <a:solidFill>
                <a:srgbClr val="FFC000"/>
              </a:solidFill>
            </a:endParaRPr>
          </a:p>
        </p:txBody>
      </p:sp>
      <p:pic>
        <p:nvPicPr>
          <p:cNvPr id="4" name="Espaço Reservado para Conteúdo 3"/>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1331640" y="1689100"/>
            <a:ext cx="6840760" cy="3937000"/>
          </a:xfrm>
        </p:spPr>
      </p:pic>
    </p:spTree>
    <p:extLst>
      <p:ext uri="{BB962C8B-B14F-4D97-AF65-F5344CB8AC3E}">
        <p14:creationId xmlns:p14="http://schemas.microsoft.com/office/powerpoint/2010/main" val="169098977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Proposta</a:t>
            </a:r>
            <a:endParaRPr lang="pt-BR" dirty="0"/>
          </a:p>
        </p:txBody>
      </p:sp>
      <p:sp>
        <p:nvSpPr>
          <p:cNvPr id="3" name="Espaço Reservado para Conteúdo 2"/>
          <p:cNvSpPr>
            <a:spLocks noGrp="1"/>
          </p:cNvSpPr>
          <p:nvPr>
            <p:ph sz="quarter" idx="13"/>
          </p:nvPr>
        </p:nvSpPr>
        <p:spPr>
          <a:xfrm>
            <a:off x="609600" y="1412776"/>
            <a:ext cx="7924800" cy="4968552"/>
          </a:xfrm>
        </p:spPr>
        <p:txBody>
          <a:bodyPr>
            <a:normAutofit/>
          </a:bodyPr>
          <a:lstStyle/>
          <a:p>
            <a:pPr marL="0" indent="0" algn="ctr">
              <a:buNone/>
            </a:pPr>
            <a:r>
              <a:rPr lang="pt-BR" sz="2800" dirty="0" smtClean="0">
                <a:solidFill>
                  <a:srgbClr val="FFC000"/>
                </a:solidFill>
              </a:rPr>
              <a:t>Procurar um artigo de opinião nas revistas.</a:t>
            </a:r>
          </a:p>
          <a:p>
            <a:pPr marL="0" indent="0">
              <a:buNone/>
            </a:pPr>
            <a:r>
              <a:rPr lang="pt-BR" sz="2800" dirty="0" smtClean="0"/>
              <a:t>Agora respondam:</a:t>
            </a:r>
          </a:p>
          <a:p>
            <a:pPr marL="0" indent="0">
              <a:buNone/>
            </a:pPr>
            <a:r>
              <a:rPr lang="pt-BR" sz="2800" dirty="0" smtClean="0"/>
              <a:t>1-Em que veículo o texto foi publicado?</a:t>
            </a:r>
          </a:p>
          <a:p>
            <a:pPr marL="0" indent="0">
              <a:buNone/>
            </a:pPr>
            <a:r>
              <a:rPr lang="pt-BR" sz="2800" dirty="0" smtClean="0"/>
              <a:t>2-É bastante conhecido do público?</a:t>
            </a:r>
          </a:p>
          <a:p>
            <a:pPr marL="0" indent="0">
              <a:buNone/>
            </a:pPr>
            <a:r>
              <a:rPr lang="pt-BR" sz="2800" dirty="0" smtClean="0"/>
              <a:t>3-Que tipo de autor o escreveu?</a:t>
            </a:r>
          </a:p>
          <a:p>
            <a:pPr marL="0" indent="0">
              <a:buNone/>
            </a:pPr>
            <a:r>
              <a:rPr lang="pt-BR" sz="2800" dirty="0" smtClean="0"/>
              <a:t>4-Além do nome, há mais informações sobre ele?</a:t>
            </a:r>
          </a:p>
          <a:p>
            <a:pPr marL="0" indent="0">
              <a:buNone/>
            </a:pPr>
            <a:r>
              <a:rPr lang="pt-BR" sz="2800" dirty="0" smtClean="0"/>
              <a:t>5-Qual é o assunto principal abordado pelo texto?</a:t>
            </a:r>
          </a:p>
          <a:p>
            <a:pPr marL="0" lvl="0" indent="0">
              <a:buClr>
                <a:srgbClr val="DC9E1F"/>
              </a:buClr>
              <a:buNone/>
            </a:pPr>
            <a:r>
              <a:rPr lang="pt-BR" sz="2600" dirty="0">
                <a:solidFill>
                  <a:srgbClr val="FFFFFF"/>
                </a:solidFill>
              </a:rPr>
              <a:t>6-É atual ou ultrapassado em relação à data de publicação?</a:t>
            </a:r>
          </a:p>
          <a:p>
            <a:pPr marL="0" indent="0">
              <a:buNone/>
            </a:pPr>
            <a:endParaRPr lang="pt-BR" sz="2800" dirty="0" smtClean="0"/>
          </a:p>
          <a:p>
            <a:pPr marL="0" indent="0">
              <a:buNone/>
            </a:pPr>
            <a:endParaRPr lang="pt-BR" sz="2800" dirty="0" smtClean="0"/>
          </a:p>
          <a:p>
            <a:pPr marL="0" indent="0">
              <a:buNone/>
            </a:pPr>
            <a:endParaRPr lang="pt-BR" sz="2800" dirty="0" smtClean="0"/>
          </a:p>
          <a:p>
            <a:pPr marL="0" indent="0">
              <a:buNone/>
            </a:pPr>
            <a:endParaRPr lang="pt-BR" sz="2800" dirty="0"/>
          </a:p>
        </p:txBody>
      </p:sp>
    </p:spTree>
    <p:extLst>
      <p:ext uri="{BB962C8B-B14F-4D97-AF65-F5344CB8AC3E}">
        <p14:creationId xmlns:p14="http://schemas.microsoft.com/office/powerpoint/2010/main" val="207285763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09600" y="274638"/>
            <a:ext cx="7924800" cy="562074"/>
          </a:xfrm>
        </p:spPr>
        <p:txBody>
          <a:bodyPr/>
          <a:lstStyle/>
          <a:p>
            <a:endParaRPr lang="pt-BR" dirty="0"/>
          </a:p>
        </p:txBody>
      </p:sp>
      <p:sp>
        <p:nvSpPr>
          <p:cNvPr id="3" name="Espaço Reservado para Conteúdo 2"/>
          <p:cNvSpPr>
            <a:spLocks noGrp="1"/>
          </p:cNvSpPr>
          <p:nvPr>
            <p:ph sz="quarter" idx="13"/>
          </p:nvPr>
        </p:nvSpPr>
        <p:spPr>
          <a:xfrm>
            <a:off x="609600" y="908720"/>
            <a:ext cx="7924800" cy="4806280"/>
          </a:xfrm>
        </p:spPr>
        <p:txBody>
          <a:bodyPr>
            <a:normAutofit/>
          </a:bodyPr>
          <a:lstStyle/>
          <a:p>
            <a:pPr marL="0" indent="0">
              <a:buNone/>
            </a:pPr>
            <a:r>
              <a:rPr lang="pt-BR" sz="2800" dirty="0" smtClean="0"/>
              <a:t>7-Parece relacionado a alguma notícia do mesmo período?</a:t>
            </a:r>
          </a:p>
          <a:p>
            <a:pPr marL="0" indent="0">
              <a:buNone/>
            </a:pPr>
            <a:r>
              <a:rPr lang="pt-BR" sz="2800" dirty="0" smtClean="0"/>
              <a:t>8-Para que tipo de leitor o artigo se dirige?</a:t>
            </a:r>
          </a:p>
          <a:p>
            <a:pPr marL="0" indent="0">
              <a:buNone/>
            </a:pPr>
            <a:r>
              <a:rPr lang="pt-BR" sz="2800" dirty="0" smtClean="0"/>
              <a:t>9-Que importância essas informações podem ter para esse leitor?</a:t>
            </a:r>
          </a:p>
          <a:p>
            <a:pPr marL="0" indent="0">
              <a:buNone/>
            </a:pPr>
            <a:r>
              <a:rPr lang="pt-BR" sz="2800" dirty="0" smtClean="0"/>
              <a:t>10-Com que finalidade esse assunto é abordado?</a:t>
            </a:r>
          </a:p>
          <a:p>
            <a:pPr marL="0" lvl="0" indent="0">
              <a:buClr>
                <a:srgbClr val="DC9E1F"/>
              </a:buClr>
              <a:buNone/>
            </a:pPr>
            <a:r>
              <a:rPr lang="pt-BR" sz="2800" dirty="0" smtClean="0">
                <a:solidFill>
                  <a:srgbClr val="FFFFFF"/>
                </a:solidFill>
              </a:rPr>
              <a:t>11- </a:t>
            </a:r>
            <a:r>
              <a:rPr lang="pt-BR" sz="2800" dirty="0">
                <a:solidFill>
                  <a:srgbClr val="FFFFFF"/>
                </a:solidFill>
              </a:rPr>
              <a:t>Considerando que se tratam de textos argumentativos, que ideia ou tese o autor parece defender? Com que argumentos?</a:t>
            </a:r>
          </a:p>
          <a:p>
            <a:pPr marL="0" indent="0">
              <a:buNone/>
            </a:pPr>
            <a:endParaRPr lang="pt-BR" sz="2800" dirty="0"/>
          </a:p>
        </p:txBody>
      </p:sp>
    </p:spTree>
    <p:extLst>
      <p:ext uri="{BB962C8B-B14F-4D97-AF65-F5344CB8AC3E}">
        <p14:creationId xmlns:p14="http://schemas.microsoft.com/office/powerpoint/2010/main" val="72642643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sz="5400" b="1" dirty="0" smtClean="0">
                <a:solidFill>
                  <a:srgbClr val="FFC000"/>
                </a:solidFill>
                <a:effectLst>
                  <a:outerShdw blurRad="38100" dist="38100" dir="2700000" algn="tl">
                    <a:srgbClr val="000000">
                      <a:alpha val="43137"/>
                    </a:srgbClr>
                  </a:outerShdw>
                </a:effectLst>
              </a:rPr>
              <a:t>Artigo de opinião</a:t>
            </a:r>
            <a:endParaRPr lang="pt-BR" sz="5400" b="1" dirty="0">
              <a:solidFill>
                <a:srgbClr val="FFC000"/>
              </a:solidFill>
              <a:effectLst>
                <a:outerShdw blurRad="38100" dist="38100" dir="2700000" algn="tl">
                  <a:srgbClr val="000000">
                    <a:alpha val="43137"/>
                  </a:srgbClr>
                </a:outerShdw>
              </a:effectLst>
            </a:endParaRPr>
          </a:p>
        </p:txBody>
      </p:sp>
      <p:sp>
        <p:nvSpPr>
          <p:cNvPr id="3" name="Espaço Reservado para Conteúdo 2"/>
          <p:cNvSpPr>
            <a:spLocks noGrp="1"/>
          </p:cNvSpPr>
          <p:nvPr>
            <p:ph sz="quarter" idx="13"/>
          </p:nvPr>
        </p:nvSpPr>
        <p:spPr>
          <a:xfrm>
            <a:off x="609600" y="1600200"/>
            <a:ext cx="7924800" cy="4925144"/>
          </a:xfrm>
        </p:spPr>
        <p:txBody>
          <a:bodyPr>
            <a:normAutofit fontScale="92500" lnSpcReduction="10000"/>
          </a:bodyPr>
          <a:lstStyle/>
          <a:p>
            <a:pPr marL="0" indent="0">
              <a:buNone/>
            </a:pPr>
            <a:r>
              <a:rPr lang="pt-BR" sz="3200" dirty="0" smtClean="0"/>
              <a:t>Principais características:</a:t>
            </a:r>
          </a:p>
          <a:p>
            <a:pPr marL="0" indent="0">
              <a:buNone/>
            </a:pPr>
            <a:r>
              <a:rPr lang="pt-BR" sz="3200" dirty="0" smtClean="0">
                <a:sym typeface="Wingdings" pitchFamily="2" charset="2"/>
              </a:rPr>
              <a:t>Costumam circular em veículos tipicamente jornalísticos e de grande penetração popular: jornais impressos, revistas, sites de notícia e etc.;</a:t>
            </a:r>
          </a:p>
          <a:p>
            <a:pPr marL="0" indent="0">
              <a:buNone/>
            </a:pPr>
            <a:r>
              <a:rPr lang="pt-BR" sz="3200" dirty="0" smtClean="0">
                <a:sym typeface="Wingdings" pitchFamily="2" charset="2"/>
              </a:rPr>
              <a:t>Geralmente são escritos por especialistas num determinado assunto, pessoas publicamente reconhecidas por suas posições, autoridade etc.;</a:t>
            </a:r>
          </a:p>
          <a:p>
            <a:pPr marL="0" indent="0">
              <a:buNone/>
            </a:pPr>
            <a:r>
              <a:rPr lang="pt-BR" sz="3200" dirty="0" smtClean="0">
                <a:sym typeface="Wingdings" pitchFamily="2" charset="2"/>
              </a:rPr>
              <a:t>Abordam assuntos e/ou acontecimentos polêmicos atuais, recentemente noticiados e de interesse público;</a:t>
            </a:r>
          </a:p>
          <a:p>
            <a:pPr marL="0" indent="0">
              <a:buNone/>
            </a:pPr>
            <a:endParaRPr lang="pt-BR" sz="3200" dirty="0"/>
          </a:p>
        </p:txBody>
      </p:sp>
    </p:spTree>
    <p:extLst>
      <p:ext uri="{BB962C8B-B14F-4D97-AF65-F5344CB8AC3E}">
        <p14:creationId xmlns:p14="http://schemas.microsoft.com/office/powerpoint/2010/main" val="36286901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b="1" dirty="0" smtClean="0">
                <a:effectLst>
                  <a:outerShdw blurRad="38100" dist="38100" dir="2700000" algn="tl">
                    <a:srgbClr val="000000">
                      <a:alpha val="43137"/>
                    </a:srgbClr>
                  </a:outerShdw>
                </a:effectLst>
              </a:rPr>
              <a:t>III OLIMPÍADA DE língua PORTUGUESA</a:t>
            </a:r>
            <a:endParaRPr lang="pt-BR" b="1" dirty="0">
              <a:effectLst>
                <a:outerShdw blurRad="38100" dist="38100" dir="2700000" algn="tl">
                  <a:srgbClr val="000000">
                    <a:alpha val="43137"/>
                  </a:srgbClr>
                </a:outerShdw>
              </a:effectLst>
            </a:endParaRPr>
          </a:p>
        </p:txBody>
      </p:sp>
      <p:pic>
        <p:nvPicPr>
          <p:cNvPr id="4" name="Espaço Reservado para Conteúdo 3"/>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395536" y="1628800"/>
            <a:ext cx="8208912" cy="4032447"/>
          </a:xfrm>
        </p:spPr>
      </p:pic>
    </p:spTree>
    <p:extLst>
      <p:ext uri="{BB962C8B-B14F-4D97-AF65-F5344CB8AC3E}">
        <p14:creationId xmlns:p14="http://schemas.microsoft.com/office/powerpoint/2010/main" val="412727005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09600" y="274638"/>
            <a:ext cx="7924800" cy="490066"/>
          </a:xfrm>
        </p:spPr>
        <p:txBody>
          <a:bodyPr/>
          <a:lstStyle/>
          <a:p>
            <a:endParaRPr lang="pt-BR" dirty="0"/>
          </a:p>
        </p:txBody>
      </p:sp>
      <p:sp>
        <p:nvSpPr>
          <p:cNvPr id="3" name="Espaço Reservado para Conteúdo 2"/>
          <p:cNvSpPr>
            <a:spLocks noGrp="1"/>
          </p:cNvSpPr>
          <p:nvPr>
            <p:ph sz="quarter" idx="13"/>
          </p:nvPr>
        </p:nvSpPr>
        <p:spPr>
          <a:xfrm>
            <a:off x="609600" y="980728"/>
            <a:ext cx="7924800" cy="4734272"/>
          </a:xfrm>
        </p:spPr>
        <p:txBody>
          <a:bodyPr>
            <a:normAutofit/>
          </a:bodyPr>
          <a:lstStyle/>
          <a:p>
            <a:pPr marL="0" indent="0">
              <a:buNone/>
            </a:pPr>
            <a:r>
              <a:rPr lang="pt-BR" sz="3200" dirty="0" smtClean="0">
                <a:sym typeface="Wingdings" pitchFamily="2" charset="2"/>
              </a:rPr>
              <a:t>Dirigem-se a um leitor que o jornal considera potencialmente envolvido no debate, na qualidade de cidadão;</a:t>
            </a:r>
          </a:p>
          <a:p>
            <a:pPr marL="0" indent="0">
              <a:buNone/>
            </a:pPr>
            <a:endParaRPr lang="pt-BR" sz="3200" dirty="0">
              <a:sym typeface="Wingdings" pitchFamily="2" charset="2"/>
            </a:endParaRPr>
          </a:p>
          <a:p>
            <a:pPr marL="0" indent="0">
              <a:buNone/>
            </a:pPr>
            <a:r>
              <a:rPr lang="pt-BR" sz="3200" dirty="0" smtClean="0">
                <a:sym typeface="Wingdings" pitchFamily="2" charset="2"/>
              </a:rPr>
              <a:t>Tem como finalidade defender uma opinião ou tese, a qual é apresentada com base em </a:t>
            </a:r>
            <a:r>
              <a:rPr lang="pt-BR" sz="3200" u="sng" dirty="0" smtClean="0">
                <a:sym typeface="Wingdings" pitchFamily="2" charset="2"/>
              </a:rPr>
              <a:t>argumentos</a:t>
            </a:r>
            <a:r>
              <a:rPr lang="pt-BR" sz="3200" dirty="0" smtClean="0">
                <a:sym typeface="Wingdings" pitchFamily="2" charset="2"/>
              </a:rPr>
              <a:t> coerentes.</a:t>
            </a:r>
            <a:endParaRPr lang="pt-BR" sz="3200" dirty="0"/>
          </a:p>
        </p:txBody>
      </p:sp>
    </p:spTree>
    <p:extLst>
      <p:ext uri="{BB962C8B-B14F-4D97-AF65-F5344CB8AC3E}">
        <p14:creationId xmlns:p14="http://schemas.microsoft.com/office/powerpoint/2010/main" val="34107132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sz="4800" b="1" dirty="0" smtClean="0">
                <a:solidFill>
                  <a:srgbClr val="FFC000"/>
                </a:solidFill>
                <a:effectLst>
                  <a:outerShdw blurRad="38100" dist="38100" dir="2700000" algn="tl">
                    <a:srgbClr val="000000">
                      <a:alpha val="43137"/>
                    </a:srgbClr>
                  </a:outerShdw>
                </a:effectLst>
              </a:rPr>
              <a:t>O que é argumentar?</a:t>
            </a:r>
            <a:endParaRPr lang="pt-BR" sz="4800" b="1" dirty="0">
              <a:solidFill>
                <a:srgbClr val="FFC000"/>
              </a:solidFill>
              <a:effectLst>
                <a:outerShdw blurRad="38100" dist="38100" dir="2700000" algn="tl">
                  <a:srgbClr val="000000">
                    <a:alpha val="43137"/>
                  </a:srgbClr>
                </a:outerShdw>
              </a:effectLst>
            </a:endParaRPr>
          </a:p>
        </p:txBody>
      </p:sp>
      <p:sp>
        <p:nvSpPr>
          <p:cNvPr id="3" name="Espaço Reservado para Conteúdo 2"/>
          <p:cNvSpPr>
            <a:spLocks noGrp="1"/>
          </p:cNvSpPr>
          <p:nvPr>
            <p:ph sz="quarter" idx="13"/>
          </p:nvPr>
        </p:nvSpPr>
        <p:spPr>
          <a:xfrm>
            <a:off x="609600" y="1600200"/>
            <a:ext cx="7924800" cy="4853136"/>
          </a:xfrm>
        </p:spPr>
        <p:txBody>
          <a:bodyPr>
            <a:normAutofit fontScale="92500" lnSpcReduction="20000"/>
          </a:bodyPr>
          <a:lstStyle/>
          <a:p>
            <a:pPr marL="0" indent="0" algn="just">
              <a:buNone/>
            </a:pPr>
            <a:r>
              <a:rPr lang="pt-BR" sz="3200" dirty="0" smtClean="0"/>
              <a:t> “A argumentação é uma ação verbal na qual se utiliza a palavra oral ou escrita para defender uma tese, ou seja, uma opinião, uma posição, um ponto de vista particular a respeito de determinado fato.”</a:t>
            </a:r>
          </a:p>
          <a:p>
            <a:pPr marL="0" indent="0" algn="just">
              <a:buNone/>
            </a:pPr>
            <a:r>
              <a:rPr lang="pt-BR" sz="3200" dirty="0" smtClean="0"/>
              <a:t>“A argumentação é um termo que se refere tanto a um ato de convencimento quanto ao conjunto de recursos utilizados para realizá-lo.</a:t>
            </a:r>
          </a:p>
          <a:p>
            <a:pPr marL="0" indent="0" algn="just">
              <a:buNone/>
            </a:pPr>
            <a:r>
              <a:rPr lang="pt-BR" sz="3200" dirty="0" smtClean="0"/>
              <a:t>“Ela sempre parte de um objetivo a ser atingido e lança mão de um conjunto de estratégias próprias para isso, levando em conta aquilo que faz sentido para quem lê ou ouve.”</a:t>
            </a:r>
          </a:p>
          <a:p>
            <a:pPr marL="0" indent="0">
              <a:buNone/>
            </a:pPr>
            <a:endParaRPr lang="pt-BR" sz="3200" dirty="0"/>
          </a:p>
        </p:txBody>
      </p:sp>
    </p:spTree>
    <p:extLst>
      <p:ext uri="{BB962C8B-B14F-4D97-AF65-F5344CB8AC3E}">
        <p14:creationId xmlns:p14="http://schemas.microsoft.com/office/powerpoint/2010/main" val="306339627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sz="4800" b="1" dirty="0" smtClean="0">
                <a:solidFill>
                  <a:srgbClr val="FFC000"/>
                </a:solidFill>
                <a:effectLst>
                  <a:outerShdw blurRad="38100" dist="38100" dir="2700000" algn="tl">
                    <a:srgbClr val="000000">
                      <a:alpha val="43137"/>
                    </a:srgbClr>
                  </a:outerShdw>
                </a:effectLst>
              </a:rPr>
              <a:t>Quem  argumenta?</a:t>
            </a:r>
            <a:endParaRPr lang="pt-BR" sz="4800" b="1" dirty="0">
              <a:solidFill>
                <a:srgbClr val="FFC000"/>
              </a:solidFill>
              <a:effectLst>
                <a:outerShdw blurRad="38100" dist="38100" dir="2700000" algn="tl">
                  <a:srgbClr val="000000">
                    <a:alpha val="43137"/>
                  </a:srgbClr>
                </a:outerShdw>
              </a:effectLst>
            </a:endParaRPr>
          </a:p>
        </p:txBody>
      </p:sp>
      <p:sp>
        <p:nvSpPr>
          <p:cNvPr id="3" name="Espaço Reservado para Conteúdo 2"/>
          <p:cNvSpPr>
            <a:spLocks noGrp="1"/>
          </p:cNvSpPr>
          <p:nvPr>
            <p:ph sz="quarter" idx="13"/>
          </p:nvPr>
        </p:nvSpPr>
        <p:spPr/>
        <p:txBody>
          <a:bodyPr>
            <a:normAutofit fontScale="92500"/>
          </a:bodyPr>
          <a:lstStyle/>
          <a:p>
            <a:pPr marL="0" indent="0">
              <a:buNone/>
            </a:pPr>
            <a:r>
              <a:rPr lang="pt-BR" sz="3200" dirty="0" smtClean="0"/>
              <a:t>“Quem argumenta se vale de argumentos, que nada mais são que razões, verdades, fatos, virtudes e valores (éticos, estéticos e emocionais) tão amplamente reconhecidos que, justamente por isso, servem de alicerce para a tese defendida.”</a:t>
            </a:r>
          </a:p>
          <a:p>
            <a:pPr marL="0" indent="0">
              <a:buNone/>
            </a:pPr>
            <a:r>
              <a:rPr lang="pt-BR" sz="3200" dirty="0" smtClean="0"/>
              <a:t>“É importante que o argumentador conheça o </a:t>
            </a:r>
            <a:r>
              <a:rPr lang="pt-BR" sz="3200" i="1" dirty="0" smtClean="0"/>
              <a:t>leitor </a:t>
            </a:r>
            <a:r>
              <a:rPr lang="pt-BR" sz="3200" dirty="0" smtClean="0"/>
              <a:t>ou o </a:t>
            </a:r>
            <a:r>
              <a:rPr lang="pt-BR" sz="3200" i="1" dirty="0" smtClean="0"/>
              <a:t>ouvinte</a:t>
            </a:r>
            <a:r>
              <a:rPr lang="pt-BR" sz="3200" dirty="0" smtClean="0"/>
              <a:t>; afinal, a título de exemplo, o argumento que funciona para uns não funciona para outros.”</a:t>
            </a:r>
            <a:endParaRPr lang="pt-BR" sz="3200" dirty="0"/>
          </a:p>
        </p:txBody>
      </p:sp>
    </p:spTree>
    <p:extLst>
      <p:ext uri="{BB962C8B-B14F-4D97-AF65-F5344CB8AC3E}">
        <p14:creationId xmlns:p14="http://schemas.microsoft.com/office/powerpoint/2010/main" val="233384825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sz="4800" b="1" dirty="0" smtClean="0">
                <a:solidFill>
                  <a:srgbClr val="FFC000"/>
                </a:solidFill>
                <a:effectLst>
                  <a:outerShdw blurRad="38100" dist="38100" dir="2700000" algn="tl">
                    <a:srgbClr val="000000">
                      <a:alpha val="43137"/>
                    </a:srgbClr>
                  </a:outerShdw>
                </a:effectLst>
              </a:rPr>
              <a:t>Para que se argumenta?</a:t>
            </a:r>
            <a:endParaRPr lang="pt-BR" sz="4800" b="1" dirty="0">
              <a:solidFill>
                <a:srgbClr val="FFC000"/>
              </a:solidFill>
              <a:effectLst>
                <a:outerShdw blurRad="38100" dist="38100" dir="2700000" algn="tl">
                  <a:srgbClr val="000000">
                    <a:alpha val="43137"/>
                  </a:srgbClr>
                </a:outerShdw>
              </a:effectLst>
            </a:endParaRPr>
          </a:p>
        </p:txBody>
      </p:sp>
      <p:sp>
        <p:nvSpPr>
          <p:cNvPr id="3" name="Espaço Reservado para Conteúdo 2"/>
          <p:cNvSpPr>
            <a:spLocks noGrp="1"/>
          </p:cNvSpPr>
          <p:nvPr>
            <p:ph sz="quarter" idx="13"/>
          </p:nvPr>
        </p:nvSpPr>
        <p:spPr/>
        <p:txBody>
          <a:bodyPr>
            <a:normAutofit/>
          </a:bodyPr>
          <a:lstStyle/>
          <a:p>
            <a:pPr marL="0" indent="0">
              <a:buNone/>
            </a:pPr>
            <a:r>
              <a:rPr lang="pt-BR" sz="3200" dirty="0" smtClean="0"/>
              <a:t>“Para convencer um conjunto de leitores ou um auditório de determinada posição defendida.”</a:t>
            </a:r>
          </a:p>
          <a:p>
            <a:pPr marL="0" indent="0">
              <a:buNone/>
            </a:pPr>
            <a:r>
              <a:rPr lang="pt-BR" sz="3200" dirty="0" smtClean="0"/>
              <a:t>“A argumentação é um recurso que tem como propósito convencer alguém, para que esse tenha a opinião ou o comportamento alterado. Sempre que alguém argumenta, tem o intuito de convencer o outro a pensar como ele”.</a:t>
            </a:r>
            <a:endParaRPr lang="pt-BR" sz="3200" dirty="0"/>
          </a:p>
        </p:txBody>
      </p:sp>
    </p:spTree>
    <p:extLst>
      <p:ext uri="{BB962C8B-B14F-4D97-AF65-F5344CB8AC3E}">
        <p14:creationId xmlns:p14="http://schemas.microsoft.com/office/powerpoint/2010/main" val="103785509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sz="6600" b="1" dirty="0" smtClean="0">
                <a:solidFill>
                  <a:srgbClr val="FFC000"/>
                </a:solidFill>
                <a:effectLst>
                  <a:outerShdw blurRad="38100" dist="38100" dir="2700000" algn="tl">
                    <a:srgbClr val="000000">
                      <a:alpha val="43137"/>
                    </a:srgbClr>
                  </a:outerShdw>
                </a:effectLst>
              </a:rPr>
              <a:t>AtIVIDADE</a:t>
            </a:r>
            <a:endParaRPr lang="pt-BR" sz="6600" b="1" dirty="0">
              <a:solidFill>
                <a:srgbClr val="FFC000"/>
              </a:solidFill>
              <a:effectLst>
                <a:outerShdw blurRad="38100" dist="38100" dir="2700000" algn="tl">
                  <a:srgbClr val="000000">
                    <a:alpha val="43137"/>
                  </a:srgbClr>
                </a:outerShdw>
              </a:effectLst>
            </a:endParaRPr>
          </a:p>
        </p:txBody>
      </p:sp>
      <p:pic>
        <p:nvPicPr>
          <p:cNvPr id="4" name="Espaço Reservado para Conteúdo 3"/>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1187624" y="1689100"/>
            <a:ext cx="7056784" cy="4404196"/>
          </a:xfrm>
        </p:spPr>
      </p:pic>
    </p:spTree>
    <p:extLst>
      <p:ext uri="{BB962C8B-B14F-4D97-AF65-F5344CB8AC3E}">
        <p14:creationId xmlns:p14="http://schemas.microsoft.com/office/powerpoint/2010/main" val="195327711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09600" y="274638"/>
            <a:ext cx="7924800" cy="130026"/>
          </a:xfrm>
        </p:spPr>
        <p:txBody>
          <a:bodyPr/>
          <a:lstStyle/>
          <a:p>
            <a:endParaRPr lang="pt-BR" dirty="0"/>
          </a:p>
        </p:txBody>
      </p:sp>
      <p:sp>
        <p:nvSpPr>
          <p:cNvPr id="3" name="Espaço Reservado para Conteúdo 2"/>
          <p:cNvSpPr>
            <a:spLocks noGrp="1"/>
          </p:cNvSpPr>
          <p:nvPr>
            <p:ph sz="quarter" idx="13"/>
          </p:nvPr>
        </p:nvSpPr>
        <p:spPr>
          <a:xfrm>
            <a:off x="609600" y="476672"/>
            <a:ext cx="7924800" cy="6120680"/>
          </a:xfrm>
        </p:spPr>
        <p:txBody>
          <a:bodyPr>
            <a:normAutofit fontScale="92500" lnSpcReduction="10000"/>
          </a:bodyPr>
          <a:lstStyle/>
          <a:p>
            <a:pPr marL="0" indent="0">
              <a:buNone/>
            </a:pPr>
            <a:r>
              <a:rPr lang="pt-BR" sz="2800" b="1" dirty="0"/>
              <a:t>A sexualidade </a:t>
            </a:r>
            <a:r>
              <a:rPr lang="pt-BR" sz="2800" b="1" dirty="0" smtClean="0"/>
              <a:t>comercializada</a:t>
            </a:r>
          </a:p>
          <a:p>
            <a:pPr marL="0" indent="0">
              <a:buNone/>
            </a:pPr>
            <a:r>
              <a:rPr lang="pt-BR" sz="2800" i="1" dirty="0"/>
              <a:t>Manoel Marques Cardoso</a:t>
            </a:r>
            <a:r>
              <a:rPr lang="pt-BR" sz="2800" dirty="0"/>
              <a:t> </a:t>
            </a:r>
            <a:r>
              <a:rPr lang="pt-BR" sz="2800" dirty="0" smtClean="0"/>
              <a:t>*</a:t>
            </a:r>
          </a:p>
          <a:p>
            <a:pPr marL="0" indent="0" algn="just">
              <a:buNone/>
            </a:pPr>
            <a:r>
              <a:rPr lang="pt-BR" sz="2800" dirty="0"/>
              <a:t>Não é fácil falar de sexualidade, até porque tudo começou com Pero Vaz de Caminha (1450-1500) em sua carta quando da descoberta do Brasil, que falava entre as riquezas da fauna e flora e da graciosidade das formas femininas aqui encontradas. Num dos trechos ele diz ter topado com uma índia bem moça e descreve assim:</a:t>
            </a:r>
          </a:p>
          <a:p>
            <a:pPr marL="0" indent="0" algn="just">
              <a:buNone/>
            </a:pPr>
            <a:r>
              <a:rPr lang="pt-BR" sz="2800" dirty="0"/>
              <a:t>“Tão bem feita e tão redonda e sua vergonha (que ela não tinha) tão graciosa, que a muitas mulheres da nossa terra, vendo-lhe tais feições, fizera vergonha, por não terem a sua como ela</a:t>
            </a:r>
            <a:r>
              <a:rPr lang="pt-BR" sz="2800" dirty="0" smtClean="0"/>
              <a:t>”. A carta </a:t>
            </a:r>
            <a:r>
              <a:rPr lang="pt-BR" sz="2800" dirty="0"/>
              <a:t>de Caminha inaugurou também a tradição de relatos de europeus sobre a sexualidade no Brasil. Nascia ali a </a:t>
            </a:r>
            <a:r>
              <a:rPr lang="pt-BR" sz="2800" dirty="0" smtClean="0"/>
              <a:t>ideia </a:t>
            </a:r>
            <a:r>
              <a:rPr lang="pt-BR" sz="2800" dirty="0"/>
              <a:t>de “paraíso sexual” que se forjou entre nós.</a:t>
            </a:r>
          </a:p>
          <a:p>
            <a:pPr marL="0" indent="0">
              <a:buNone/>
            </a:pPr>
            <a:endParaRPr lang="pt-BR" sz="2800" dirty="0"/>
          </a:p>
        </p:txBody>
      </p:sp>
    </p:spTree>
    <p:extLst>
      <p:ext uri="{BB962C8B-B14F-4D97-AF65-F5344CB8AC3E}">
        <p14:creationId xmlns:p14="http://schemas.microsoft.com/office/powerpoint/2010/main" val="236030401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09600" y="274638"/>
            <a:ext cx="7924800" cy="274042"/>
          </a:xfrm>
        </p:spPr>
        <p:txBody>
          <a:bodyPr/>
          <a:lstStyle/>
          <a:p>
            <a:endParaRPr lang="pt-BR" dirty="0"/>
          </a:p>
        </p:txBody>
      </p:sp>
      <p:sp>
        <p:nvSpPr>
          <p:cNvPr id="3" name="Espaço Reservado para Conteúdo 2"/>
          <p:cNvSpPr>
            <a:spLocks noGrp="1"/>
          </p:cNvSpPr>
          <p:nvPr>
            <p:ph sz="quarter" idx="13"/>
          </p:nvPr>
        </p:nvSpPr>
        <p:spPr>
          <a:xfrm>
            <a:off x="609600" y="692696"/>
            <a:ext cx="7924800" cy="5904656"/>
          </a:xfrm>
        </p:spPr>
        <p:txBody>
          <a:bodyPr>
            <a:normAutofit fontScale="92500"/>
          </a:bodyPr>
          <a:lstStyle/>
          <a:p>
            <a:pPr marL="0" indent="0" algn="just">
              <a:buNone/>
            </a:pPr>
            <a:r>
              <a:rPr lang="pt-BR" sz="2800" dirty="0"/>
              <a:t>O professor Paulo Sergio do Carmo que escreveu por muito tempo sobre a vida íntima dos brasileiros escreve sobre textos do pernambucano Gilberto Freyre (1900-1987) a seguinte colocação: “Ele escancarou a sexualidade brasileira para o mundo como uma característica positiva de nosso povo”.</a:t>
            </a:r>
          </a:p>
          <a:p>
            <a:pPr marL="0" indent="0" algn="just">
              <a:buNone/>
            </a:pPr>
            <a:r>
              <a:rPr lang="pt-BR" sz="2800" dirty="0"/>
              <a:t>Uma citação de Freyre que levou ao comentário de Carmo foi a seguinte: “O ambiente em que começou a vida brasileira, foi de quase intoxicação sexual</a:t>
            </a:r>
            <a:r>
              <a:rPr lang="pt-BR" sz="2800" dirty="0" smtClean="0"/>
              <a:t>”. </a:t>
            </a:r>
            <a:r>
              <a:rPr lang="pt-BR" sz="2800" dirty="0"/>
              <a:t>Estou citando os textos acima, para que fique patente que a sexualidade foi e continua sendo tema de calorosos debates e interpretações com as mais variadas conotações.</a:t>
            </a:r>
          </a:p>
          <a:p>
            <a:pPr marL="0" indent="0" algn="just">
              <a:buNone/>
            </a:pPr>
            <a:r>
              <a:rPr lang="pt-BR" sz="2800" dirty="0"/>
              <a:t>O próprio Carmo diz que as pessoas costumam exagerar quando o assunto é sexualidade:</a:t>
            </a:r>
          </a:p>
          <a:p>
            <a:pPr marL="0" indent="0">
              <a:buNone/>
            </a:pPr>
            <a:endParaRPr lang="pt-BR" sz="2800" dirty="0"/>
          </a:p>
        </p:txBody>
      </p:sp>
    </p:spTree>
    <p:extLst>
      <p:ext uri="{BB962C8B-B14F-4D97-AF65-F5344CB8AC3E}">
        <p14:creationId xmlns:p14="http://schemas.microsoft.com/office/powerpoint/2010/main" val="229172936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09600" y="274638"/>
            <a:ext cx="7924800" cy="274042"/>
          </a:xfrm>
        </p:spPr>
        <p:txBody>
          <a:bodyPr/>
          <a:lstStyle/>
          <a:p>
            <a:endParaRPr lang="pt-BR" dirty="0"/>
          </a:p>
        </p:txBody>
      </p:sp>
      <p:sp>
        <p:nvSpPr>
          <p:cNvPr id="3" name="Espaço Reservado para Conteúdo 2"/>
          <p:cNvSpPr>
            <a:spLocks noGrp="1"/>
          </p:cNvSpPr>
          <p:nvPr>
            <p:ph sz="quarter" idx="13"/>
          </p:nvPr>
        </p:nvSpPr>
        <p:spPr>
          <a:xfrm>
            <a:off x="609600" y="692696"/>
            <a:ext cx="7924800" cy="5544616"/>
          </a:xfrm>
        </p:spPr>
        <p:txBody>
          <a:bodyPr>
            <a:normAutofit lnSpcReduction="10000"/>
          </a:bodyPr>
          <a:lstStyle/>
          <a:p>
            <a:pPr marL="0" indent="0">
              <a:buNone/>
            </a:pPr>
            <a:r>
              <a:rPr lang="pt-BR" sz="2800" dirty="0"/>
              <a:t>“Não somos tão liberais e livres de preconceitos quando queremos parecer. Obviamente não somos esse “paraíso sexual” mas também não chega a ser um inferno.”</a:t>
            </a:r>
          </a:p>
          <a:p>
            <a:pPr marL="0" indent="0">
              <a:buNone/>
            </a:pPr>
            <a:r>
              <a:rPr lang="pt-BR" sz="2800" dirty="0"/>
              <a:t>Estou querendo chegar às cenas de, como já foi citado por várias vezes, sexo </a:t>
            </a:r>
            <a:r>
              <a:rPr lang="pt-BR" sz="2800" dirty="0" smtClean="0"/>
              <a:t>explícito </a:t>
            </a:r>
            <a:r>
              <a:rPr lang="pt-BR" sz="2800" dirty="0"/>
              <a:t>levado a efeito por participantes do pouco recatado BBB, onde se induz a imaginar que ocorreu um estupro debaixo dos edredons.</a:t>
            </a:r>
          </a:p>
          <a:p>
            <a:pPr marL="0" indent="0">
              <a:buNone/>
            </a:pPr>
            <a:r>
              <a:rPr lang="pt-BR" sz="2800" dirty="0"/>
              <a:t>Já começa a sacanagem com o </a:t>
            </a:r>
            <a:r>
              <a:rPr lang="pt-BR" sz="2800" dirty="0" smtClean="0"/>
              <a:t>número </a:t>
            </a:r>
            <a:r>
              <a:rPr lang="pt-BR" sz="2800" dirty="0"/>
              <a:t>de camas inferior ao numero de participantes, propiciando juntar pessoas diferentes, dormindo sob os mesmos lençóis e, possivelmente alguma orientação do programa para apimentar situações que sempre dão bons resultados em termos de audiência.</a:t>
            </a:r>
          </a:p>
          <a:p>
            <a:pPr marL="0" indent="0">
              <a:buNone/>
            </a:pPr>
            <a:endParaRPr lang="pt-BR" sz="2800" dirty="0"/>
          </a:p>
        </p:txBody>
      </p:sp>
    </p:spTree>
    <p:extLst>
      <p:ext uri="{BB962C8B-B14F-4D97-AF65-F5344CB8AC3E}">
        <p14:creationId xmlns:p14="http://schemas.microsoft.com/office/powerpoint/2010/main" val="308020018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09600" y="274638"/>
            <a:ext cx="7924800" cy="274042"/>
          </a:xfrm>
        </p:spPr>
        <p:txBody>
          <a:bodyPr/>
          <a:lstStyle/>
          <a:p>
            <a:endParaRPr lang="pt-BR" dirty="0"/>
          </a:p>
        </p:txBody>
      </p:sp>
      <p:sp>
        <p:nvSpPr>
          <p:cNvPr id="3" name="Espaço Reservado para Conteúdo 2"/>
          <p:cNvSpPr>
            <a:spLocks noGrp="1"/>
          </p:cNvSpPr>
          <p:nvPr>
            <p:ph sz="quarter" idx="13"/>
          </p:nvPr>
        </p:nvSpPr>
        <p:spPr>
          <a:xfrm>
            <a:off x="609600" y="620688"/>
            <a:ext cx="7924800" cy="5832648"/>
          </a:xfrm>
        </p:spPr>
        <p:txBody>
          <a:bodyPr>
            <a:normAutofit fontScale="85000" lnSpcReduction="20000"/>
          </a:bodyPr>
          <a:lstStyle/>
          <a:p>
            <a:pPr marL="0" indent="0" algn="just">
              <a:buNone/>
            </a:pPr>
            <a:r>
              <a:rPr lang="pt-BR" sz="2800" dirty="0"/>
              <a:t>Aliás, no quesito Audiência a Globo estava em níveis inferiores aos reality shows anteriores, daí o acontecimento mais comentado do momento e a </a:t>
            </a:r>
            <a:r>
              <a:rPr lang="pt-BR" sz="2800" dirty="0" smtClean="0"/>
              <a:t>consequente </a:t>
            </a:r>
            <a:r>
              <a:rPr lang="pt-BR" sz="2800" dirty="0"/>
              <a:t>elevação da audiência em quase 10 pontos percentuais.</a:t>
            </a:r>
          </a:p>
          <a:p>
            <a:pPr marL="0" indent="0" algn="just">
              <a:buNone/>
            </a:pPr>
            <a:r>
              <a:rPr lang="pt-BR" sz="2800" dirty="0"/>
              <a:t>Ótimo para a Globo que fatura mais quanto maior for a </a:t>
            </a:r>
            <a:r>
              <a:rPr lang="pt-BR" sz="2800" dirty="0" smtClean="0"/>
              <a:t>audiência, </a:t>
            </a:r>
            <a:r>
              <a:rPr lang="pt-BR" sz="2800" dirty="0"/>
              <a:t>e nós, somos feitos de trouxas, manipulados por cenas pouco recomendáveis.</a:t>
            </a:r>
          </a:p>
          <a:p>
            <a:pPr marL="0" indent="0" algn="just">
              <a:buNone/>
            </a:pPr>
            <a:r>
              <a:rPr lang="pt-BR" sz="2800" dirty="0"/>
              <a:t>Ninguém é contra o exercício de sexo, seja praticado por quem quer que seja, mas tudo tem tempo e hora e local para acontecer.</a:t>
            </a:r>
          </a:p>
          <a:p>
            <a:pPr marL="0" indent="0" algn="just">
              <a:buNone/>
            </a:pPr>
            <a:r>
              <a:rPr lang="pt-BR" sz="2800" dirty="0"/>
              <a:t>Só para colocar uma opinião pessoal, que representa um universo de pessoas que devam ter o mesmo ponto de vista, a última novela que assistimos em nossa casa, foi com os atores Paulo Autran e a Fernanda Montenegro, dois verdadeiros artistas que nos levavam às gargalhadas com as cenas de pastelão e exercício da arte de representar com maestria, em face da experiência de ambos.</a:t>
            </a:r>
          </a:p>
          <a:p>
            <a:pPr marL="0" indent="0">
              <a:buNone/>
            </a:pPr>
            <a:endParaRPr lang="pt-BR" sz="2800" dirty="0"/>
          </a:p>
        </p:txBody>
      </p:sp>
    </p:spTree>
    <p:extLst>
      <p:ext uri="{BB962C8B-B14F-4D97-AF65-F5344CB8AC3E}">
        <p14:creationId xmlns:p14="http://schemas.microsoft.com/office/powerpoint/2010/main" val="232857950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09600" y="274638"/>
            <a:ext cx="7924800" cy="418058"/>
          </a:xfrm>
        </p:spPr>
        <p:txBody>
          <a:bodyPr/>
          <a:lstStyle/>
          <a:p>
            <a:endParaRPr lang="pt-BR" dirty="0"/>
          </a:p>
        </p:txBody>
      </p:sp>
      <p:sp>
        <p:nvSpPr>
          <p:cNvPr id="3" name="Espaço Reservado para Conteúdo 2"/>
          <p:cNvSpPr>
            <a:spLocks noGrp="1"/>
          </p:cNvSpPr>
          <p:nvPr>
            <p:ph sz="quarter" idx="13"/>
          </p:nvPr>
        </p:nvSpPr>
        <p:spPr>
          <a:xfrm>
            <a:off x="609600" y="764704"/>
            <a:ext cx="7924800" cy="5727536"/>
          </a:xfrm>
        </p:spPr>
        <p:txBody>
          <a:bodyPr>
            <a:normAutofit fontScale="92500" lnSpcReduction="20000"/>
          </a:bodyPr>
          <a:lstStyle/>
          <a:p>
            <a:pPr marL="0" indent="0" algn="just">
              <a:buNone/>
            </a:pPr>
            <a:r>
              <a:rPr lang="pt-BR" sz="2800" dirty="0"/>
              <a:t>Depois de alguns episódios, com menor imoralidade daquele que se presenciou no BBB-12, nunca mais a rede Globo entrou na nossa casa, nem o telejornal, não por imposição de nenhuma das partes, mas pela fartura de alternativas mais apropriadas tanto para nossos filhos como para os adultos.</a:t>
            </a:r>
          </a:p>
          <a:p>
            <a:pPr marL="0" indent="0" algn="just">
              <a:buNone/>
            </a:pPr>
            <a:r>
              <a:rPr lang="pt-BR" sz="2800" dirty="0"/>
              <a:t>Enquanto formos tolerantes com cenas que confundem a inteligência das crianças e, precocemente, as expusermos à essas bandalheiras que dão lucro às emissoras de sons e imagens, pouco preocupadas com os escrúpulos, estaremos permitindo prosperar o dinheiro fácil para a mediocridade artística em detrimento dos verdadeiros profissionais da representação cênica.</a:t>
            </a:r>
          </a:p>
          <a:p>
            <a:pPr marL="0" indent="0" algn="just">
              <a:buNone/>
            </a:pPr>
            <a:r>
              <a:rPr lang="pt-BR" sz="2800" dirty="0"/>
              <a:t>Concordo com o professor Carmo, “Não somos esse paraíso sexual” que a Globo quer nos enfiar goela abaixo com cenas pouco recomendáveis, pelo menos, para uma boa parte da população brasileira.</a:t>
            </a:r>
          </a:p>
          <a:p>
            <a:endParaRPr lang="pt-BR" sz="2800" dirty="0"/>
          </a:p>
        </p:txBody>
      </p:sp>
    </p:spTree>
    <p:extLst>
      <p:ext uri="{BB962C8B-B14F-4D97-AF65-F5344CB8AC3E}">
        <p14:creationId xmlns:p14="http://schemas.microsoft.com/office/powerpoint/2010/main" val="15652990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09600" y="274638"/>
            <a:ext cx="7924800" cy="850106"/>
          </a:xfrm>
        </p:spPr>
        <p:txBody>
          <a:bodyPr/>
          <a:lstStyle/>
          <a:p>
            <a:r>
              <a:rPr lang="pt-BR" dirty="0" smtClean="0"/>
              <a:t>Falando da olímpiada...</a:t>
            </a:r>
            <a:endParaRPr lang="pt-BR" dirty="0"/>
          </a:p>
        </p:txBody>
      </p:sp>
      <p:sp>
        <p:nvSpPr>
          <p:cNvPr id="3" name="Espaço Reservado para Conteúdo 2"/>
          <p:cNvSpPr>
            <a:spLocks noGrp="1"/>
          </p:cNvSpPr>
          <p:nvPr>
            <p:ph sz="quarter" idx="13"/>
          </p:nvPr>
        </p:nvSpPr>
        <p:spPr>
          <a:xfrm>
            <a:off x="609600" y="1124744"/>
            <a:ext cx="7924800" cy="4752528"/>
          </a:xfrm>
        </p:spPr>
        <p:txBody>
          <a:bodyPr>
            <a:normAutofit lnSpcReduction="10000"/>
          </a:bodyPr>
          <a:lstStyle/>
          <a:p>
            <a:pPr marL="0" indent="0">
              <a:buNone/>
            </a:pPr>
            <a:r>
              <a:rPr lang="pt-BR" sz="2800" dirty="0" smtClean="0"/>
              <a:t>“A Olímpiada não está em busca de talentos, mas tem o firme propósito de contribuir para a melhoria da escrita de todos.”</a:t>
            </a:r>
          </a:p>
          <a:p>
            <a:pPr marL="0" indent="0">
              <a:buNone/>
            </a:pPr>
            <a:r>
              <a:rPr lang="pt-BR" sz="2800" dirty="0" smtClean="0"/>
              <a:t>Vocês </a:t>
            </a:r>
            <a:r>
              <a:rPr lang="pt-BR" sz="2800" b="1" dirty="0" smtClean="0"/>
              <a:t>NÃO</a:t>
            </a:r>
            <a:r>
              <a:rPr lang="pt-BR" sz="2800" dirty="0" smtClean="0"/>
              <a:t> vão escrever um texto argumentativo qualquer, mas um </a:t>
            </a:r>
            <a:r>
              <a:rPr lang="pt-BR" sz="2800" u="sng" dirty="0" smtClean="0"/>
              <a:t>artigo de opinião, </a:t>
            </a:r>
            <a:r>
              <a:rPr lang="pt-BR" sz="2800" dirty="0" smtClean="0"/>
              <a:t>um tipo de matéria jornalística cujas características vocês irão conhecer ao longo das OFICINAS.</a:t>
            </a:r>
          </a:p>
          <a:p>
            <a:pPr marL="0" indent="0">
              <a:buNone/>
            </a:pPr>
            <a:r>
              <a:rPr lang="pt-BR" sz="2800" u="sng" dirty="0"/>
              <a:t> </a:t>
            </a:r>
            <a:r>
              <a:rPr lang="pt-BR" sz="2800" dirty="0" smtClean="0"/>
              <a:t>As oficinas vão contribuir para que vocês tenham conhecimento suficiente para ter o que dizer e como dizer, com autoridade para ocupar a posição de articulista e produzir textos do gênero </a:t>
            </a:r>
            <a:r>
              <a:rPr lang="pt-BR" sz="2800" u="sng" dirty="0" smtClean="0"/>
              <a:t>artigo de opinião.</a:t>
            </a:r>
            <a:endParaRPr lang="pt-BR" sz="2800" u="sng" dirty="0"/>
          </a:p>
        </p:txBody>
      </p:sp>
    </p:spTree>
    <p:extLst>
      <p:ext uri="{BB962C8B-B14F-4D97-AF65-F5344CB8AC3E}">
        <p14:creationId xmlns:p14="http://schemas.microsoft.com/office/powerpoint/2010/main" val="14849427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09600" y="274638"/>
            <a:ext cx="7924800" cy="346050"/>
          </a:xfrm>
        </p:spPr>
        <p:txBody>
          <a:bodyPr/>
          <a:lstStyle/>
          <a:p>
            <a:endParaRPr lang="pt-BR" dirty="0"/>
          </a:p>
        </p:txBody>
      </p:sp>
      <p:sp>
        <p:nvSpPr>
          <p:cNvPr id="3" name="Espaço Reservado para Conteúdo 2"/>
          <p:cNvSpPr>
            <a:spLocks noGrp="1"/>
          </p:cNvSpPr>
          <p:nvPr>
            <p:ph sz="quarter" idx="13"/>
          </p:nvPr>
        </p:nvSpPr>
        <p:spPr>
          <a:xfrm>
            <a:off x="609600" y="764704"/>
            <a:ext cx="7924800" cy="5688632"/>
          </a:xfrm>
        </p:spPr>
        <p:txBody>
          <a:bodyPr>
            <a:normAutofit/>
          </a:bodyPr>
          <a:lstStyle/>
          <a:p>
            <a:pPr marL="0" indent="0">
              <a:buNone/>
            </a:pPr>
            <a:r>
              <a:rPr lang="pt-BR" sz="2800" b="1" dirty="0" smtClean="0"/>
              <a:t>*Manoel </a:t>
            </a:r>
            <a:r>
              <a:rPr lang="pt-BR" sz="2800" b="1" dirty="0"/>
              <a:t>Marques Cardoso Economista/empresário | e mail </a:t>
            </a:r>
            <a:r>
              <a:rPr lang="pt-BR" sz="2800" b="1" dirty="0" smtClean="0">
                <a:hlinkClick r:id="rId2"/>
              </a:rPr>
              <a:t>manoelmarquescardoso@hotmail.com</a:t>
            </a:r>
            <a:endParaRPr lang="pt-BR" sz="2800" b="1" dirty="0" smtClean="0"/>
          </a:p>
          <a:p>
            <a:pPr marL="0" indent="0">
              <a:buNone/>
            </a:pPr>
            <a:endParaRPr lang="pt-BR" sz="2800" b="1" dirty="0"/>
          </a:p>
          <a:p>
            <a:pPr marL="0" indent="0">
              <a:buNone/>
            </a:pPr>
            <a:r>
              <a:rPr lang="pt-BR" sz="2800" b="1" dirty="0" smtClean="0"/>
              <a:t>Artigo de opinião retirado do jornal “O PROGRESSO”</a:t>
            </a:r>
            <a:endParaRPr lang="pt-BR" sz="2800" dirty="0"/>
          </a:p>
        </p:txBody>
      </p:sp>
    </p:spTree>
    <p:extLst>
      <p:ext uri="{BB962C8B-B14F-4D97-AF65-F5344CB8AC3E}">
        <p14:creationId xmlns:p14="http://schemas.microsoft.com/office/powerpoint/2010/main" val="403829755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Após ler o Artigo de opinião responda:</a:t>
            </a:r>
            <a:endParaRPr lang="pt-BR" dirty="0"/>
          </a:p>
        </p:txBody>
      </p:sp>
      <p:sp>
        <p:nvSpPr>
          <p:cNvPr id="3" name="Espaço Reservado para Conteúdo 2"/>
          <p:cNvSpPr>
            <a:spLocks noGrp="1"/>
          </p:cNvSpPr>
          <p:nvPr>
            <p:ph sz="quarter" idx="13"/>
          </p:nvPr>
        </p:nvSpPr>
        <p:spPr>
          <a:xfrm>
            <a:off x="609600" y="1600200"/>
            <a:ext cx="7924800" cy="4709120"/>
          </a:xfrm>
        </p:spPr>
        <p:txBody>
          <a:bodyPr>
            <a:normAutofit/>
          </a:bodyPr>
          <a:lstStyle/>
          <a:p>
            <a:pPr marL="0" indent="0">
              <a:buNone/>
            </a:pPr>
            <a:r>
              <a:rPr lang="pt-BR" sz="2800" dirty="0" smtClean="0"/>
              <a:t>1-Qual é a questão polêmica que o artigo discute?</a:t>
            </a:r>
          </a:p>
          <a:p>
            <a:pPr marL="0" indent="0">
              <a:buNone/>
            </a:pPr>
            <a:r>
              <a:rPr lang="pt-BR" sz="2800" dirty="0" smtClean="0"/>
              <a:t>2-Como o autor a retoma em seu texto?</a:t>
            </a:r>
          </a:p>
          <a:p>
            <a:pPr marL="0" indent="0">
              <a:buNone/>
            </a:pPr>
            <a:r>
              <a:rPr lang="pt-BR" sz="2800" dirty="0" smtClean="0"/>
              <a:t>3-Como se refere ao debate de que pretende participar?</a:t>
            </a:r>
          </a:p>
          <a:p>
            <a:pPr marL="0" indent="0">
              <a:buNone/>
            </a:pPr>
            <a:r>
              <a:rPr lang="pt-BR" sz="2800" dirty="0" smtClean="0"/>
              <a:t>4-Para que tipo de leitor ele se dirige?</a:t>
            </a:r>
          </a:p>
          <a:p>
            <a:pPr marL="0" indent="0">
              <a:buNone/>
            </a:pPr>
            <a:r>
              <a:rPr lang="pt-BR" sz="2800" dirty="0" smtClean="0"/>
              <a:t>5-Que aspectos do texto remete a esse leitor?</a:t>
            </a:r>
          </a:p>
          <a:p>
            <a:pPr marL="0" indent="0">
              <a:buNone/>
            </a:pPr>
            <a:r>
              <a:rPr lang="pt-BR" sz="2800" dirty="0" smtClean="0"/>
              <a:t>6-Que posição, ou tese, o autor defende?</a:t>
            </a:r>
          </a:p>
          <a:p>
            <a:pPr marL="0" indent="0">
              <a:buNone/>
            </a:pPr>
            <a:r>
              <a:rPr lang="pt-BR" sz="2800" dirty="0" smtClean="0"/>
              <a:t>7-Que argumentos são utilizados para defender e/ou  fundamentar essa tese.</a:t>
            </a:r>
            <a:endParaRPr lang="pt-BR" sz="2800" dirty="0"/>
          </a:p>
        </p:txBody>
      </p:sp>
    </p:spTree>
    <p:extLst>
      <p:ext uri="{BB962C8B-B14F-4D97-AF65-F5344CB8AC3E}">
        <p14:creationId xmlns:p14="http://schemas.microsoft.com/office/powerpoint/2010/main" val="315494769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09600" y="274638"/>
            <a:ext cx="7924800" cy="1498178"/>
          </a:xfrm>
        </p:spPr>
        <p:txBody>
          <a:bodyPr/>
          <a:lstStyle/>
          <a:p>
            <a:pPr algn="ctr"/>
            <a:r>
              <a:rPr lang="pt-BR" sz="7200" b="1" dirty="0" smtClean="0">
                <a:effectLst>
                  <a:outerShdw blurRad="38100" dist="38100" dir="2700000" algn="tl">
                    <a:srgbClr val="000000">
                      <a:alpha val="43137"/>
                    </a:srgbClr>
                  </a:outerShdw>
                </a:effectLst>
              </a:rPr>
              <a:t>Oficina</a:t>
            </a:r>
            <a:r>
              <a:rPr lang="pt-BR" sz="3200" b="1" dirty="0">
                <a:effectLst>
                  <a:outerShdw blurRad="38100" dist="38100" dir="2700000" algn="tl">
                    <a:srgbClr val="000000">
                      <a:alpha val="43137"/>
                    </a:srgbClr>
                  </a:outerShdw>
                </a:effectLst>
              </a:rPr>
              <a:t/>
            </a:r>
            <a:br>
              <a:rPr lang="pt-BR" sz="3200" b="1" dirty="0">
                <a:effectLst>
                  <a:outerShdw blurRad="38100" dist="38100" dir="2700000" algn="tl">
                    <a:srgbClr val="000000">
                      <a:alpha val="43137"/>
                    </a:srgbClr>
                  </a:outerShdw>
                </a:effectLst>
              </a:rPr>
            </a:br>
            <a:r>
              <a:rPr lang="pt-BR" sz="3200" b="1" dirty="0" smtClean="0">
                <a:effectLst>
                  <a:outerShdw blurRad="38100" dist="38100" dir="2700000" algn="tl">
                    <a:srgbClr val="000000">
                      <a:alpha val="43137"/>
                    </a:srgbClr>
                  </a:outerShdw>
                </a:effectLst>
              </a:rPr>
              <a:t>Melhorando a escrita</a:t>
            </a:r>
            <a:endParaRPr lang="pt-BR" sz="7200" b="1" dirty="0">
              <a:effectLst>
                <a:outerShdw blurRad="38100" dist="38100" dir="2700000" algn="tl">
                  <a:srgbClr val="000000">
                    <a:alpha val="43137"/>
                  </a:srgbClr>
                </a:outerShdw>
              </a:effectLst>
            </a:endParaRPr>
          </a:p>
        </p:txBody>
      </p:sp>
      <p:pic>
        <p:nvPicPr>
          <p:cNvPr id="4" name="Espaço Reservado para Conteúdo 3"/>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179512" y="2060848"/>
            <a:ext cx="8784976" cy="4392488"/>
          </a:xfrm>
        </p:spPr>
      </p:pic>
    </p:spTree>
    <p:extLst>
      <p:ext uri="{BB962C8B-B14F-4D97-AF65-F5344CB8AC3E}">
        <p14:creationId xmlns:p14="http://schemas.microsoft.com/office/powerpoint/2010/main" val="230712244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09600" y="274638"/>
            <a:ext cx="7924800" cy="1498178"/>
          </a:xfrm>
        </p:spPr>
        <p:txBody>
          <a:bodyPr/>
          <a:lstStyle/>
          <a:p>
            <a:r>
              <a:rPr lang="pt-BR" sz="4400" b="1" i="1" dirty="0" smtClean="0">
                <a:effectLst>
                  <a:outerShdw blurRad="38100" dist="38100" dir="2700000" algn="tl">
                    <a:srgbClr val="000000">
                      <a:alpha val="43137"/>
                    </a:srgbClr>
                  </a:outerShdw>
                </a:effectLst>
              </a:rPr>
              <a:t>Como escrever um bom texto</a:t>
            </a:r>
            <a:endParaRPr lang="pt-BR" sz="4400" b="1" i="1" dirty="0">
              <a:effectLst>
                <a:outerShdw blurRad="38100" dist="38100" dir="2700000" algn="tl">
                  <a:srgbClr val="000000">
                    <a:alpha val="43137"/>
                  </a:srgbClr>
                </a:outerShdw>
              </a:effectLst>
            </a:endParaRPr>
          </a:p>
        </p:txBody>
      </p:sp>
      <p:sp>
        <p:nvSpPr>
          <p:cNvPr id="3" name="Espaço Reservado para Conteúdo 2"/>
          <p:cNvSpPr>
            <a:spLocks noGrp="1"/>
          </p:cNvSpPr>
          <p:nvPr>
            <p:ph sz="quarter" idx="13"/>
          </p:nvPr>
        </p:nvSpPr>
        <p:spPr>
          <a:xfrm>
            <a:off x="609600" y="1916832"/>
            <a:ext cx="7924800" cy="4464496"/>
          </a:xfrm>
        </p:spPr>
        <p:txBody>
          <a:bodyPr>
            <a:normAutofit/>
          </a:bodyPr>
          <a:lstStyle/>
          <a:p>
            <a:pPr marL="0" indent="0">
              <a:buNone/>
            </a:pPr>
            <a:r>
              <a:rPr lang="pt-BR" sz="3600" dirty="0" smtClean="0"/>
              <a:t>Escrever para um leitor.</a:t>
            </a:r>
          </a:p>
          <a:p>
            <a:pPr marL="0" indent="0">
              <a:buNone/>
            </a:pPr>
            <a:r>
              <a:rPr lang="pt-BR" sz="3600" dirty="0" smtClean="0"/>
              <a:t>Todo texto tem um “fio condutor” que não pode ser ignorado ao longo da produção. </a:t>
            </a:r>
          </a:p>
          <a:p>
            <a:pPr marL="0" indent="0">
              <a:buNone/>
            </a:pPr>
            <a:r>
              <a:rPr lang="pt-BR" sz="3600" dirty="0" smtClean="0"/>
              <a:t>Escrever não é apenas uma tarefa.</a:t>
            </a:r>
          </a:p>
          <a:p>
            <a:pPr marL="0" indent="0">
              <a:buNone/>
            </a:pPr>
            <a:r>
              <a:rPr lang="pt-BR" sz="3600" dirty="0" smtClean="0"/>
              <a:t>Você precisa fazer o seu texto ser interessante para alguém.</a:t>
            </a:r>
          </a:p>
          <a:p>
            <a:pPr marL="0" indent="0">
              <a:buNone/>
            </a:pPr>
            <a:endParaRPr lang="pt-BR" sz="3600" dirty="0"/>
          </a:p>
        </p:txBody>
      </p:sp>
    </p:spTree>
    <p:extLst>
      <p:ext uri="{BB962C8B-B14F-4D97-AF65-F5344CB8AC3E}">
        <p14:creationId xmlns:p14="http://schemas.microsoft.com/office/powerpoint/2010/main" val="14961999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09600" y="274638"/>
            <a:ext cx="7924800" cy="346050"/>
          </a:xfrm>
        </p:spPr>
        <p:txBody>
          <a:bodyPr/>
          <a:lstStyle/>
          <a:p>
            <a:endParaRPr lang="pt-BR" dirty="0"/>
          </a:p>
        </p:txBody>
      </p:sp>
      <p:sp>
        <p:nvSpPr>
          <p:cNvPr id="3" name="Espaço Reservado para Conteúdo 2"/>
          <p:cNvSpPr>
            <a:spLocks noGrp="1"/>
          </p:cNvSpPr>
          <p:nvPr>
            <p:ph sz="quarter" idx="13"/>
          </p:nvPr>
        </p:nvSpPr>
        <p:spPr>
          <a:xfrm>
            <a:off x="609600" y="692696"/>
            <a:ext cx="7924800" cy="5022304"/>
          </a:xfrm>
        </p:spPr>
        <p:txBody>
          <a:bodyPr>
            <a:normAutofit lnSpcReduction="10000"/>
          </a:bodyPr>
          <a:lstStyle/>
          <a:p>
            <a:pPr marL="0" indent="0">
              <a:buNone/>
            </a:pPr>
            <a:r>
              <a:rPr lang="pt-BR" sz="3600" dirty="0"/>
              <a:t>Aprenda a usar a língua escrita para deixar o seu texto mais </a:t>
            </a:r>
            <a:r>
              <a:rPr lang="pt-BR" sz="3600" dirty="0" smtClean="0"/>
              <a:t>interessante.</a:t>
            </a:r>
          </a:p>
          <a:p>
            <a:pPr marL="0" indent="0">
              <a:buNone/>
            </a:pPr>
            <a:r>
              <a:rPr lang="pt-BR" sz="3600" dirty="0" smtClean="0"/>
              <a:t>Seu texto precisa ser de conhecimento inédito.</a:t>
            </a:r>
          </a:p>
          <a:p>
            <a:pPr marL="0" indent="0">
              <a:buNone/>
            </a:pPr>
            <a:r>
              <a:rPr lang="pt-BR" sz="3600" dirty="0" smtClean="0"/>
              <a:t>Seus argumentos precisam ser fortes e coerentes do início ao fim do texto.</a:t>
            </a:r>
          </a:p>
          <a:p>
            <a:pPr marL="0" indent="0">
              <a:buNone/>
            </a:pPr>
            <a:r>
              <a:rPr lang="pt-BR" sz="3600" dirty="0" smtClean="0"/>
              <a:t>O título deve ser interessante e chamar leitores para o seu texto.</a:t>
            </a:r>
            <a:endParaRPr lang="pt-BR" sz="3600" dirty="0"/>
          </a:p>
        </p:txBody>
      </p:sp>
    </p:spTree>
    <p:extLst>
      <p:ext uri="{BB962C8B-B14F-4D97-AF65-F5344CB8AC3E}">
        <p14:creationId xmlns:p14="http://schemas.microsoft.com/office/powerpoint/2010/main" val="80439736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09600" y="274638"/>
            <a:ext cx="7924800" cy="490066"/>
          </a:xfrm>
        </p:spPr>
        <p:txBody>
          <a:bodyPr/>
          <a:lstStyle/>
          <a:p>
            <a:endParaRPr lang="pt-BR" dirty="0"/>
          </a:p>
        </p:txBody>
      </p:sp>
      <p:sp>
        <p:nvSpPr>
          <p:cNvPr id="3" name="Espaço Reservado para Conteúdo 2"/>
          <p:cNvSpPr>
            <a:spLocks noGrp="1"/>
          </p:cNvSpPr>
          <p:nvPr>
            <p:ph sz="quarter" idx="13"/>
          </p:nvPr>
        </p:nvSpPr>
        <p:spPr>
          <a:xfrm>
            <a:off x="609600" y="908720"/>
            <a:ext cx="7924800" cy="4806280"/>
          </a:xfrm>
        </p:spPr>
        <p:txBody>
          <a:bodyPr>
            <a:normAutofit/>
          </a:bodyPr>
          <a:lstStyle/>
          <a:p>
            <a:pPr marL="0" indent="0">
              <a:buNone/>
            </a:pPr>
            <a:r>
              <a:rPr lang="pt-BR" sz="3600" dirty="0" smtClean="0"/>
              <a:t>A pontuação é muito importante para a compreensão da escrita.</a:t>
            </a:r>
          </a:p>
          <a:p>
            <a:pPr marL="0" indent="0">
              <a:buNone/>
            </a:pPr>
            <a:r>
              <a:rPr lang="pt-BR" sz="3600" dirty="0" smtClean="0"/>
              <a:t>Verifique mais de uma vez se sua ortografia é legível.</a:t>
            </a:r>
          </a:p>
          <a:p>
            <a:pPr marL="0" indent="0">
              <a:buNone/>
            </a:pPr>
            <a:r>
              <a:rPr lang="pt-BR" sz="3600" dirty="0" smtClean="0"/>
              <a:t>Verifique se você usou corretamente a concordância verbal: Ex.: “Eles é” ao invés de “Eles são”. </a:t>
            </a:r>
          </a:p>
          <a:p>
            <a:pPr marL="0" indent="0">
              <a:buNone/>
            </a:pPr>
            <a:endParaRPr lang="pt-BR" sz="3600" dirty="0"/>
          </a:p>
        </p:txBody>
      </p:sp>
    </p:spTree>
    <p:extLst>
      <p:ext uri="{BB962C8B-B14F-4D97-AF65-F5344CB8AC3E}">
        <p14:creationId xmlns:p14="http://schemas.microsoft.com/office/powerpoint/2010/main" val="252621883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sz="6600" b="1" dirty="0" smtClean="0">
                <a:effectLst>
                  <a:outerShdw blurRad="38100" dist="38100" dir="2700000" algn="tl">
                    <a:srgbClr val="000000">
                      <a:alpha val="43137"/>
                    </a:srgbClr>
                  </a:outerShdw>
                </a:effectLst>
              </a:rPr>
              <a:t>Vamos pesquisar</a:t>
            </a:r>
            <a:endParaRPr lang="pt-BR" sz="6600" b="1" dirty="0">
              <a:effectLst>
                <a:outerShdw blurRad="38100" dist="38100" dir="2700000" algn="tl">
                  <a:srgbClr val="000000">
                    <a:alpha val="43137"/>
                  </a:srgbClr>
                </a:outerShdw>
              </a:effectLst>
            </a:endParaRPr>
          </a:p>
        </p:txBody>
      </p:sp>
      <p:sp>
        <p:nvSpPr>
          <p:cNvPr id="3" name="Espaço Reservado para Conteúdo 2"/>
          <p:cNvSpPr>
            <a:spLocks noGrp="1"/>
          </p:cNvSpPr>
          <p:nvPr>
            <p:ph sz="quarter" idx="13"/>
          </p:nvPr>
        </p:nvSpPr>
        <p:spPr/>
        <p:txBody>
          <a:bodyPr>
            <a:normAutofit lnSpcReduction="10000"/>
          </a:bodyPr>
          <a:lstStyle/>
          <a:p>
            <a:pPr marL="0" indent="0">
              <a:buNone/>
            </a:pPr>
            <a:r>
              <a:rPr lang="pt-BR" sz="3600" dirty="0" smtClean="0"/>
              <a:t>Há no seu país, estado, cidade, bairro, rua, escola, comunidade e etc. alguma questão polêmica que chama atenção do seu ponto de vista?</a:t>
            </a:r>
          </a:p>
          <a:p>
            <a:pPr marL="0" indent="0">
              <a:buNone/>
            </a:pPr>
            <a:r>
              <a:rPr lang="pt-BR" sz="3600" dirty="0" smtClean="0"/>
              <a:t>-Pesquise em jornais atuais, internet, revistas, e etc. temas atuais que envolvam polêmicas. (trazer para a próxima aula)</a:t>
            </a:r>
            <a:endParaRPr lang="pt-BR" sz="3600" dirty="0"/>
          </a:p>
        </p:txBody>
      </p:sp>
    </p:spTree>
    <p:extLst>
      <p:ext uri="{BB962C8B-B14F-4D97-AF65-F5344CB8AC3E}">
        <p14:creationId xmlns:p14="http://schemas.microsoft.com/office/powerpoint/2010/main" val="340908807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09600" y="188640"/>
            <a:ext cx="7924800" cy="1296144"/>
          </a:xfrm>
        </p:spPr>
        <p:txBody>
          <a:bodyPr/>
          <a:lstStyle/>
          <a:p>
            <a:r>
              <a:rPr lang="pt-BR" sz="4400" dirty="0" smtClean="0"/>
              <a:t>Algumas questões polêmicas</a:t>
            </a:r>
            <a:endParaRPr lang="pt-BR" sz="4400" dirty="0"/>
          </a:p>
        </p:txBody>
      </p:sp>
      <p:sp>
        <p:nvSpPr>
          <p:cNvPr id="3" name="Espaço Reservado para Conteúdo 2"/>
          <p:cNvSpPr>
            <a:spLocks noGrp="1"/>
          </p:cNvSpPr>
          <p:nvPr>
            <p:ph sz="quarter" idx="13"/>
          </p:nvPr>
        </p:nvSpPr>
        <p:spPr>
          <a:xfrm>
            <a:off x="609600" y="1628800"/>
            <a:ext cx="7924800" cy="4086200"/>
          </a:xfrm>
        </p:spPr>
        <p:txBody>
          <a:bodyPr>
            <a:normAutofit/>
          </a:bodyPr>
          <a:lstStyle/>
          <a:p>
            <a:pPr marL="0" indent="0">
              <a:buNone/>
            </a:pPr>
            <a:r>
              <a:rPr lang="pt-BR" sz="3600" dirty="0" smtClean="0"/>
              <a:t>Duplicação da Avenida Guaicurus.</a:t>
            </a:r>
          </a:p>
          <a:p>
            <a:pPr marL="0" indent="0">
              <a:buNone/>
            </a:pPr>
            <a:r>
              <a:rPr lang="pt-BR" sz="3600" dirty="0" smtClean="0"/>
              <a:t>Transporte público de Dourados.</a:t>
            </a:r>
          </a:p>
          <a:p>
            <a:pPr marL="0" indent="0">
              <a:buNone/>
            </a:pPr>
            <a:r>
              <a:rPr lang="pt-BR" sz="3600" dirty="0" smtClean="0"/>
              <a:t>A não punição de usuários de drogas.</a:t>
            </a:r>
          </a:p>
          <a:p>
            <a:pPr marL="0" indent="0">
              <a:buNone/>
            </a:pPr>
            <a:r>
              <a:rPr lang="pt-BR" sz="3600" dirty="0" smtClean="0"/>
              <a:t>A punição para os praticantes de </a:t>
            </a:r>
            <a:r>
              <a:rPr lang="pt-BR" sz="3600" dirty="0" smtClean="0"/>
              <a:t>bullying</a:t>
            </a:r>
            <a:r>
              <a:rPr lang="pt-BR" sz="3600" dirty="0" smtClean="0"/>
              <a:t>.</a:t>
            </a:r>
          </a:p>
          <a:p>
            <a:pPr marL="0" indent="0">
              <a:buNone/>
            </a:pPr>
            <a:endParaRPr lang="pt-BR" sz="3600" dirty="0"/>
          </a:p>
        </p:txBody>
      </p:sp>
    </p:spTree>
    <p:extLst>
      <p:ext uri="{BB962C8B-B14F-4D97-AF65-F5344CB8AC3E}">
        <p14:creationId xmlns:p14="http://schemas.microsoft.com/office/powerpoint/2010/main" val="3475961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1"/>
          <p:cNvSpPr>
            <a:spLocks noGrp="1"/>
          </p:cNvSpPr>
          <p:nvPr>
            <p:ph type="subTitle" idx="1"/>
          </p:nvPr>
        </p:nvSpPr>
        <p:spPr/>
        <p:txBody>
          <a:bodyPr/>
          <a:lstStyle/>
          <a:p>
            <a:r>
              <a:rPr lang="pt-BR" sz="4000" dirty="0"/>
              <a:t>http://escrevendo.cenpec.org.br/</a:t>
            </a:r>
          </a:p>
        </p:txBody>
      </p:sp>
      <p:sp>
        <p:nvSpPr>
          <p:cNvPr id="3" name="Título 2"/>
          <p:cNvSpPr>
            <a:spLocks noGrp="1"/>
          </p:cNvSpPr>
          <p:nvPr>
            <p:ph type="ctrTitle"/>
          </p:nvPr>
        </p:nvSpPr>
        <p:spPr/>
        <p:txBody>
          <a:bodyPr/>
          <a:lstStyle/>
          <a:p>
            <a:r>
              <a:rPr lang="pt-BR" dirty="0" smtClean="0"/>
              <a:t>Mais Informações:</a:t>
            </a:r>
            <a:endParaRPr lang="pt-BR" dirty="0"/>
          </a:p>
        </p:txBody>
      </p:sp>
    </p:spTree>
    <p:extLst>
      <p:ext uri="{BB962C8B-B14F-4D97-AF65-F5344CB8AC3E}">
        <p14:creationId xmlns:p14="http://schemas.microsoft.com/office/powerpoint/2010/main" val="4874862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1"/>
          <p:cNvSpPr>
            <a:spLocks noGrp="1"/>
          </p:cNvSpPr>
          <p:nvPr>
            <p:ph type="subTitle" idx="1"/>
          </p:nvPr>
        </p:nvSpPr>
        <p:spPr/>
        <p:txBody>
          <a:bodyPr/>
          <a:lstStyle/>
          <a:p>
            <a:endParaRPr lang="pt-BR" dirty="0"/>
          </a:p>
        </p:txBody>
      </p:sp>
      <p:sp>
        <p:nvSpPr>
          <p:cNvPr id="3" name="Título 2"/>
          <p:cNvSpPr>
            <a:spLocks noGrp="1"/>
          </p:cNvSpPr>
          <p:nvPr>
            <p:ph type="ctrTitle"/>
          </p:nvPr>
        </p:nvSpPr>
        <p:spPr>
          <a:xfrm>
            <a:off x="685800" y="260649"/>
            <a:ext cx="7772400" cy="1800200"/>
          </a:xfrm>
        </p:spPr>
        <p:txBody>
          <a:bodyPr/>
          <a:lstStyle/>
          <a:p>
            <a:r>
              <a:rPr lang="pt-BR" sz="8800" dirty="0" smtClean="0"/>
              <a:t>Oficina 1</a:t>
            </a:r>
            <a:br>
              <a:rPr lang="pt-BR" sz="8800" dirty="0" smtClean="0"/>
            </a:br>
            <a:r>
              <a:rPr lang="pt-BR" sz="2400" dirty="0" smtClean="0"/>
              <a:t>Argumentar é preciso?</a:t>
            </a:r>
            <a:endParaRPr lang="pt-BR" sz="2400" dirty="0"/>
          </a:p>
        </p:txBody>
      </p:sp>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7584" y="2204864"/>
            <a:ext cx="7632848" cy="4392488"/>
          </a:xfrm>
          <a:prstGeom prst="rect">
            <a:avLst/>
          </a:prstGeom>
        </p:spPr>
      </p:pic>
    </p:spTree>
    <p:extLst>
      <p:ext uri="{BB962C8B-B14F-4D97-AF65-F5344CB8AC3E}">
        <p14:creationId xmlns:p14="http://schemas.microsoft.com/office/powerpoint/2010/main" val="36781702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MOMENTO DE LEITURA...</a:t>
            </a:r>
            <a:endParaRPr lang="pt-BR" dirty="0"/>
          </a:p>
        </p:txBody>
      </p:sp>
      <p:sp>
        <p:nvSpPr>
          <p:cNvPr id="3" name="Espaço Reservado para Conteúdo 2"/>
          <p:cNvSpPr>
            <a:spLocks noGrp="1"/>
          </p:cNvSpPr>
          <p:nvPr>
            <p:ph sz="quarter" idx="13"/>
          </p:nvPr>
        </p:nvSpPr>
        <p:spPr/>
        <p:txBody>
          <a:bodyPr/>
          <a:lstStyle/>
          <a:p>
            <a:pPr marL="0" indent="0" algn="ctr">
              <a:buNone/>
            </a:pPr>
            <a:r>
              <a:rPr lang="pt-BR" sz="3600" b="1" dirty="0" smtClean="0">
                <a:solidFill>
                  <a:srgbClr val="FFFF00"/>
                </a:solidFill>
              </a:rPr>
              <a:t>Conhecendo a notícia.</a:t>
            </a:r>
          </a:p>
          <a:p>
            <a:pPr marL="0" indent="0">
              <a:buNone/>
            </a:pPr>
            <a:r>
              <a:rPr lang="pt-BR" sz="3600" dirty="0" smtClean="0"/>
              <a:t>O objetivo de uma notícia é somente informar.</a:t>
            </a:r>
          </a:p>
          <a:p>
            <a:pPr marL="0" indent="0">
              <a:buNone/>
            </a:pPr>
            <a:r>
              <a:rPr lang="pt-BR" sz="3600" dirty="0" smtClean="0"/>
              <a:t>O autor é imparcial em relação ao assunto.</a:t>
            </a:r>
          </a:p>
          <a:p>
            <a:pPr marL="0" indent="0">
              <a:buNone/>
            </a:pPr>
            <a:r>
              <a:rPr lang="pt-BR" sz="3600" dirty="0" smtClean="0"/>
              <a:t>É uma matéria não assinada de responsabilidade do veículo de comunicação.</a:t>
            </a:r>
            <a:endParaRPr lang="pt-BR" sz="3600" dirty="0"/>
          </a:p>
        </p:txBody>
      </p:sp>
    </p:spTree>
    <p:extLst>
      <p:ext uri="{BB962C8B-B14F-4D97-AF65-F5344CB8AC3E}">
        <p14:creationId xmlns:p14="http://schemas.microsoft.com/office/powerpoint/2010/main" val="34621445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solidFill>
                  <a:schemeClr val="tx2"/>
                </a:solidFill>
              </a:rPr>
              <a:t>“Menino de 9 anos é internado após agressão em escola.”</a:t>
            </a:r>
            <a:endParaRPr lang="pt-BR" dirty="0"/>
          </a:p>
        </p:txBody>
      </p:sp>
      <p:pic>
        <p:nvPicPr>
          <p:cNvPr id="4" name="Espaço Reservado para Conteúdo 3"/>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539552" y="1484784"/>
            <a:ext cx="8136904" cy="5112568"/>
          </a:xfrm>
        </p:spPr>
      </p:pic>
    </p:spTree>
    <p:extLst>
      <p:ext uri="{BB962C8B-B14F-4D97-AF65-F5344CB8AC3E}">
        <p14:creationId xmlns:p14="http://schemas.microsoft.com/office/powerpoint/2010/main" val="15981293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sz="6000" b="1" dirty="0"/>
              <a:t>VAMOS DEBATER?</a:t>
            </a:r>
          </a:p>
        </p:txBody>
      </p:sp>
      <p:pic>
        <p:nvPicPr>
          <p:cNvPr id="4" name="Espaço Reservado para Conteúdo 3"/>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1115616" y="1484784"/>
            <a:ext cx="7056784" cy="4248472"/>
          </a:xfrm>
        </p:spPr>
      </p:pic>
    </p:spTree>
    <p:extLst>
      <p:ext uri="{BB962C8B-B14F-4D97-AF65-F5344CB8AC3E}">
        <p14:creationId xmlns:p14="http://schemas.microsoft.com/office/powerpoint/2010/main" val="27788341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Debate...</a:t>
            </a:r>
            <a:endParaRPr lang="pt-BR" dirty="0"/>
          </a:p>
        </p:txBody>
      </p:sp>
      <p:sp>
        <p:nvSpPr>
          <p:cNvPr id="3" name="Espaço Reservado para Conteúdo 2"/>
          <p:cNvSpPr>
            <a:spLocks noGrp="1"/>
          </p:cNvSpPr>
          <p:nvPr>
            <p:ph sz="quarter" idx="13"/>
          </p:nvPr>
        </p:nvSpPr>
        <p:spPr/>
        <p:txBody>
          <a:bodyPr>
            <a:noAutofit/>
          </a:bodyPr>
          <a:lstStyle/>
          <a:p>
            <a:pPr marL="0" indent="0" algn="just">
              <a:buNone/>
            </a:pPr>
            <a:r>
              <a:rPr lang="pt-BR" sz="3200" dirty="0" smtClean="0"/>
              <a:t>1-De acordo com as informações fornecidas pela notícia, qual foi o motivo mais provável da agressão?</a:t>
            </a:r>
          </a:p>
          <a:p>
            <a:pPr marL="0" indent="0" algn="just">
              <a:buNone/>
            </a:pPr>
            <a:r>
              <a:rPr lang="pt-BR" sz="3200" dirty="0" smtClean="0"/>
              <a:t>2-Segundo a mãe, Marco Antônio costumava ser alvo de “brincadeiras” dos colegas. Considerado o conjunto da notícia, que tipos de brincadeiras seriam essas? Porque teriam chegado a um nível tão elevado de violência?</a:t>
            </a:r>
          </a:p>
        </p:txBody>
      </p:sp>
    </p:spTree>
    <p:extLst>
      <p:ext uri="{BB962C8B-B14F-4D97-AF65-F5344CB8AC3E}">
        <p14:creationId xmlns:p14="http://schemas.microsoft.com/office/powerpoint/2010/main" val="744708321"/>
      </p:ext>
    </p:extLst>
  </p:cSld>
  <p:clrMapOvr>
    <a:masterClrMapping/>
  </p:clrMapOvr>
  <p:timing>
    <p:tnLst>
      <p:par>
        <p:cTn id="1" dur="indefinite" restart="never" nodeType="tmRoot"/>
      </p:par>
    </p:tnLst>
  </p:timing>
</p:sld>
</file>

<file path=ppt/theme/theme1.xml><?xml version="1.0" encoding="utf-8"?>
<a:theme xmlns:a="http://schemas.openxmlformats.org/drawingml/2006/main" name="Horizonte">
  <a:themeElements>
    <a:clrScheme name="Horizonte">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Horizonte">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te">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1922</TotalTime>
  <Words>1925</Words>
  <Application>Microsoft Office PowerPoint</Application>
  <PresentationFormat>Apresentação na tela (4:3)</PresentationFormat>
  <Paragraphs>122</Paragraphs>
  <Slides>37</Slides>
  <Notes>0</Notes>
  <HiddenSlides>0</HiddenSlides>
  <MMClips>0</MMClips>
  <ScaleCrop>false</ScaleCrop>
  <HeadingPairs>
    <vt:vector size="4" baseType="variant">
      <vt:variant>
        <vt:lpstr>Tema</vt:lpstr>
      </vt:variant>
      <vt:variant>
        <vt:i4>1</vt:i4>
      </vt:variant>
      <vt:variant>
        <vt:lpstr>Títulos de slides</vt:lpstr>
      </vt:variant>
      <vt:variant>
        <vt:i4>37</vt:i4>
      </vt:variant>
    </vt:vector>
  </HeadingPairs>
  <TitlesOfParts>
    <vt:vector size="38" baseType="lpstr">
      <vt:lpstr>Horizonte</vt:lpstr>
      <vt:lpstr>UFGD  (Universidade Federal Da Grande Dourados) PIBID (Programa Institucional de Iniciação a docência)</vt:lpstr>
      <vt:lpstr>III OLIMPÍADA DE língua PORTUGUESA</vt:lpstr>
      <vt:lpstr>Falando da olímpiada...</vt:lpstr>
      <vt:lpstr>Mais Informações:</vt:lpstr>
      <vt:lpstr>Oficina 1 Argumentar é preciso?</vt:lpstr>
      <vt:lpstr>MOMENTO DE LEITURA...</vt:lpstr>
      <vt:lpstr>“Menino de 9 anos é internado após agressão em escola.”</vt:lpstr>
      <vt:lpstr>VAMOS DEBATER?</vt:lpstr>
      <vt:lpstr>Debate...</vt:lpstr>
      <vt:lpstr>Apresentação do PowerPoint</vt:lpstr>
      <vt:lpstr>Apresentação do PowerPoint</vt:lpstr>
      <vt:lpstr>ATIVIDADE</vt:lpstr>
      <vt:lpstr>Proposta</vt:lpstr>
      <vt:lpstr>Apresentação do PowerPoint</vt:lpstr>
      <vt:lpstr>OFICINA 2 O poder da argumentação</vt:lpstr>
      <vt:lpstr>Atividade</vt:lpstr>
      <vt:lpstr>Proposta</vt:lpstr>
      <vt:lpstr>Apresentação do PowerPoint</vt:lpstr>
      <vt:lpstr>Artigo de opinião</vt:lpstr>
      <vt:lpstr>Apresentação do PowerPoint</vt:lpstr>
      <vt:lpstr>O que é argumentar?</vt:lpstr>
      <vt:lpstr>Quem  argumenta?</vt:lpstr>
      <vt:lpstr>Para que se argumenta?</vt:lpstr>
      <vt:lpstr>AtIVIDADE</vt:lpstr>
      <vt:lpstr>Apresentação do PowerPoint</vt:lpstr>
      <vt:lpstr>Apresentação do PowerPoint</vt:lpstr>
      <vt:lpstr>Apresentação do PowerPoint</vt:lpstr>
      <vt:lpstr>Apresentação do PowerPoint</vt:lpstr>
      <vt:lpstr>Apresentação do PowerPoint</vt:lpstr>
      <vt:lpstr>Apresentação do PowerPoint</vt:lpstr>
      <vt:lpstr>Após ler o Artigo de opinião responda:</vt:lpstr>
      <vt:lpstr>Oficina Melhorando a escrita</vt:lpstr>
      <vt:lpstr>Como escrever um bom texto</vt:lpstr>
      <vt:lpstr>Apresentação do PowerPoint</vt:lpstr>
      <vt:lpstr>Apresentação do PowerPoint</vt:lpstr>
      <vt:lpstr>Vamos pesquisar</vt:lpstr>
      <vt:lpstr>Algumas questões polêmicas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Carla</dc:creator>
  <cp:lastModifiedBy>Carla</cp:lastModifiedBy>
  <cp:revision>36</cp:revision>
  <dcterms:created xsi:type="dcterms:W3CDTF">2012-05-29T14:35:28Z</dcterms:created>
  <dcterms:modified xsi:type="dcterms:W3CDTF">2012-06-06T17:02:15Z</dcterms:modified>
</cp:coreProperties>
</file>